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36576000"/>
  <p:notesSz cx="6858000" cy="9144000"/>
  <p:defaultTex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52525"/>
    <a:srgbClr val="717D8B"/>
    <a:srgbClr val="5C9FA7"/>
    <a:srgbClr val="CC12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4552" autoAdjust="0"/>
    <p:restoredTop sz="96588" autoAdjust="0"/>
  </p:normalViewPr>
  <p:slideViewPr>
    <p:cSldViewPr snapToGrid="0" snapToObjects="1" showGuides="1">
      <p:cViewPr varScale="1">
        <p:scale>
          <a:sx n="29" d="100"/>
          <a:sy n="29" d="100"/>
        </p:scale>
        <p:origin x="-2856" y="-200"/>
      </p:cViewPr>
      <p:guideLst>
        <p:guide orient="horz" pos="22697"/>
        <p:guide pos="1237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7472E5-E47A-7149-A0E3-6FA7CF678E5D}" type="datetimeFigureOut">
              <a:rPr lang="en-US" smtClean="0"/>
              <a:t>8/2/12</a:t>
            </a:fld>
            <a:endParaRPr lang="en-US"/>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14F23-9B75-B848-8406-9CC3C10BFDC8}" type="slidenum">
              <a:rPr lang="en-US" smtClean="0"/>
              <a:t>‹#›</a:t>
            </a:fld>
            <a:endParaRPr lang="en-US"/>
          </a:p>
        </p:txBody>
      </p:sp>
    </p:spTree>
    <p:extLst>
      <p:ext uri="{BB962C8B-B14F-4D97-AF65-F5344CB8AC3E}">
        <p14:creationId xmlns:p14="http://schemas.microsoft.com/office/powerpoint/2010/main" val="1176846792"/>
      </p:ext>
    </p:extLst>
  </p:cSld>
  <p:clrMap bg1="lt1" tx1="dk1" bg2="lt2" tx2="dk2" accent1="accent1" accent2="accent2" accent3="accent3" accent4="accent4" accent5="accent5" accent6="accent6" hlink="hlink" folHlink="folHlink"/>
  <p:notesStyle>
    <a:lvl1pPr marL="0" algn="l" defTabSz="2351288" rtl="0" eaLnBrk="1" latinLnBrk="0" hangingPunct="1">
      <a:defRPr sz="6200" kern="1200">
        <a:solidFill>
          <a:schemeClr val="tx1"/>
        </a:solidFill>
        <a:latin typeface="+mn-lt"/>
        <a:ea typeface="+mn-ea"/>
        <a:cs typeface="+mn-cs"/>
      </a:defRPr>
    </a:lvl1pPr>
    <a:lvl2pPr marL="2351288" algn="l" defTabSz="2351288" rtl="0" eaLnBrk="1" latinLnBrk="0" hangingPunct="1">
      <a:defRPr sz="6200" kern="1200">
        <a:solidFill>
          <a:schemeClr val="tx1"/>
        </a:solidFill>
        <a:latin typeface="+mn-lt"/>
        <a:ea typeface="+mn-ea"/>
        <a:cs typeface="+mn-cs"/>
      </a:defRPr>
    </a:lvl2pPr>
    <a:lvl3pPr marL="4702576" algn="l" defTabSz="2351288" rtl="0" eaLnBrk="1" latinLnBrk="0" hangingPunct="1">
      <a:defRPr sz="6200" kern="1200">
        <a:solidFill>
          <a:schemeClr val="tx1"/>
        </a:solidFill>
        <a:latin typeface="+mn-lt"/>
        <a:ea typeface="+mn-ea"/>
        <a:cs typeface="+mn-cs"/>
      </a:defRPr>
    </a:lvl3pPr>
    <a:lvl4pPr marL="7053864" algn="l" defTabSz="2351288" rtl="0" eaLnBrk="1" latinLnBrk="0" hangingPunct="1">
      <a:defRPr sz="6200" kern="1200">
        <a:solidFill>
          <a:schemeClr val="tx1"/>
        </a:solidFill>
        <a:latin typeface="+mn-lt"/>
        <a:ea typeface="+mn-ea"/>
        <a:cs typeface="+mn-cs"/>
      </a:defRPr>
    </a:lvl4pPr>
    <a:lvl5pPr marL="9405153" algn="l" defTabSz="2351288" rtl="0" eaLnBrk="1" latinLnBrk="0" hangingPunct="1">
      <a:defRPr sz="6200" kern="1200">
        <a:solidFill>
          <a:schemeClr val="tx1"/>
        </a:solidFill>
        <a:latin typeface="+mn-lt"/>
        <a:ea typeface="+mn-ea"/>
        <a:cs typeface="+mn-cs"/>
      </a:defRPr>
    </a:lvl5pPr>
    <a:lvl6pPr marL="11756441" algn="l" defTabSz="2351288" rtl="0" eaLnBrk="1" latinLnBrk="0" hangingPunct="1">
      <a:defRPr sz="6200" kern="1200">
        <a:solidFill>
          <a:schemeClr val="tx1"/>
        </a:solidFill>
        <a:latin typeface="+mn-lt"/>
        <a:ea typeface="+mn-ea"/>
        <a:cs typeface="+mn-cs"/>
      </a:defRPr>
    </a:lvl6pPr>
    <a:lvl7pPr marL="14107729" algn="l" defTabSz="2351288" rtl="0" eaLnBrk="1" latinLnBrk="0" hangingPunct="1">
      <a:defRPr sz="6200" kern="1200">
        <a:solidFill>
          <a:schemeClr val="tx1"/>
        </a:solidFill>
        <a:latin typeface="+mn-lt"/>
        <a:ea typeface="+mn-ea"/>
        <a:cs typeface="+mn-cs"/>
      </a:defRPr>
    </a:lvl7pPr>
    <a:lvl8pPr marL="16459017" algn="l" defTabSz="2351288" rtl="0" eaLnBrk="1" latinLnBrk="0" hangingPunct="1">
      <a:defRPr sz="6200" kern="1200">
        <a:solidFill>
          <a:schemeClr val="tx1"/>
        </a:solidFill>
        <a:latin typeface="+mn-lt"/>
        <a:ea typeface="+mn-ea"/>
        <a:cs typeface="+mn-cs"/>
      </a:defRPr>
    </a:lvl8pPr>
    <a:lvl9pPr marL="18810305" algn="l" defTabSz="2351288" rtl="0" eaLnBrk="1" latinLnBrk="0" hangingPunct="1">
      <a:defRPr sz="6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CC1229—MU red</a:t>
            </a:r>
          </a:p>
          <a:p>
            <a:r>
              <a:rPr lang="en-US" dirty="0" smtClean="0"/>
              <a:t>79B2B8-ucsf teal</a:t>
            </a:r>
          </a:p>
          <a:p>
            <a:r>
              <a:rPr lang="en-US" dirty="0" smtClean="0"/>
              <a:t>252525—lighter than black</a:t>
            </a:r>
          </a:p>
          <a:p>
            <a:r>
              <a:rPr lang="en-US" dirty="0" smtClean="0"/>
              <a:t>404040—lighter than</a:t>
            </a:r>
            <a:r>
              <a:rPr lang="en-US" baseline="0" dirty="0" smtClean="0"/>
              <a:t> lighter than black</a:t>
            </a:r>
          </a:p>
          <a:p>
            <a:endParaRPr lang="en-US" baseline="0" dirty="0" smtClean="0"/>
          </a:p>
          <a:p>
            <a:r>
              <a:rPr lang="en-US" baseline="0" dirty="0" smtClean="0"/>
              <a:t>2. Data on all GOA annotations and species</a:t>
            </a:r>
          </a:p>
          <a:p>
            <a:r>
              <a:rPr lang="en-US" baseline="0" dirty="0" smtClean="0"/>
              <a:t>3. Data on # of annotations per protein</a:t>
            </a:r>
          </a:p>
          <a:p>
            <a:r>
              <a:rPr lang="en-US" baseline="0" dirty="0" smtClean="0"/>
              <a:t>4. Most common terms per species (top 50)</a:t>
            </a:r>
          </a:p>
          <a:p>
            <a:r>
              <a:rPr lang="en-US" baseline="0" dirty="0" smtClean="0"/>
              <a:t>5. Depth vs. commonality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814F23-9B75-B848-8406-9CC3C10BFDC8}" type="slidenum">
              <a:rPr lang="en-US" smtClean="0"/>
              <a:t>1</a:t>
            </a:fld>
            <a:endParaRPr lang="en-US"/>
          </a:p>
        </p:txBody>
      </p:sp>
    </p:spTree>
    <p:extLst>
      <p:ext uri="{BB962C8B-B14F-4D97-AF65-F5344CB8AC3E}">
        <p14:creationId xmlns:p14="http://schemas.microsoft.com/office/powerpoint/2010/main" val="159218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Right Triangle 8"/>
          <p:cNvSpPr/>
          <p:nvPr userDrawn="1"/>
        </p:nvSpPr>
        <p:spPr>
          <a:xfrm>
            <a:off x="-9520" y="14122400"/>
            <a:ext cx="14287500" cy="22453600"/>
          </a:xfrm>
          <a:prstGeom prst="rtTriangle">
            <a:avLst/>
          </a:prstGeom>
          <a:solidFill>
            <a:srgbClr val="CC122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9520" y="-4930"/>
            <a:ext cx="36585520" cy="3658093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rgbClr val="5C9F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C2AAD8-6084-F24F-9E04-F669098B0598}" type="datetimeFigureOut">
              <a:rPr lang="en-US" smtClean="0"/>
              <a:t>8/2/12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600" y="1464742"/>
            <a:ext cx="8229600" cy="249512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28800" y="1464742"/>
            <a:ext cx="24079200" cy="249512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C2AAD8-6084-F24F-9E04-F669098B0598}" type="datetimeFigureOut">
              <a:rPr lang="en-US" smtClean="0"/>
              <a:t>8/2/12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C2AAD8-6084-F24F-9E04-F669098B0598}" type="datetimeFigureOut">
              <a:rPr lang="en-US" smtClean="0"/>
              <a:t>8/2/12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9520" y="-4930"/>
            <a:ext cx="36585520" cy="36580933"/>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7" name="Right Triangle 6"/>
          <p:cNvSpPr/>
          <p:nvPr/>
        </p:nvSpPr>
        <p:spPr>
          <a:xfrm>
            <a:off x="2" y="14122400"/>
            <a:ext cx="14287500" cy="2245360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2" name="Title 1"/>
          <p:cNvSpPr>
            <a:spLocks noGrp="1"/>
          </p:cNvSpPr>
          <p:nvPr>
            <p:ph type="title"/>
          </p:nvPr>
        </p:nvSpPr>
        <p:spPr>
          <a:xfrm rot="19140000">
            <a:off x="3277596" y="9209268"/>
            <a:ext cx="22603968" cy="6440049"/>
          </a:xfrm>
        </p:spPr>
        <p:txBody>
          <a:bodyPr bIns="47026" anchor="b"/>
          <a:lstStyle>
            <a:lvl1pPr algn="l">
              <a:defRPr kumimoji="0" lang="en-US" sz="165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4702576"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4864608" y="13164290"/>
            <a:ext cx="26042112" cy="1755649"/>
          </a:xfrm>
        </p:spPr>
        <p:txBody>
          <a:bodyPr anchor="t">
            <a:normAutofit/>
          </a:bodyPr>
          <a:lstStyle>
            <a:lvl1pPr marL="0" indent="0">
              <a:buNone/>
              <a:defRPr kumimoji="0" lang="en-US" sz="7200" b="0" i="0" u="none" strike="noStrike" kern="1200" cap="all" spc="2057" normalizeH="0" baseline="0" noProof="0" dirty="0" smtClean="0">
                <a:ln>
                  <a:noFill/>
                </a:ln>
                <a:solidFill>
                  <a:schemeClr val="tx1"/>
                </a:solidFill>
                <a:effectLst/>
                <a:uLnTx/>
                <a:uFillTx/>
                <a:latin typeface="+mn-lt"/>
                <a:ea typeface="+mj-ea"/>
                <a:cs typeface="Tunga" pitchFamily="2"/>
              </a:defRPr>
            </a:lvl1pPr>
            <a:lvl2pPr marL="2351288" indent="0">
              <a:buNone/>
              <a:defRPr sz="9300">
                <a:solidFill>
                  <a:schemeClr val="tx1">
                    <a:tint val="75000"/>
                  </a:schemeClr>
                </a:solidFill>
              </a:defRPr>
            </a:lvl2pPr>
            <a:lvl3pPr marL="4702576" indent="0">
              <a:buNone/>
              <a:defRPr sz="8200">
                <a:solidFill>
                  <a:schemeClr val="tx1">
                    <a:tint val="75000"/>
                  </a:schemeClr>
                </a:solidFill>
              </a:defRPr>
            </a:lvl3pPr>
            <a:lvl4pPr marL="7053864" indent="0">
              <a:buNone/>
              <a:defRPr sz="7200">
                <a:solidFill>
                  <a:schemeClr val="tx1">
                    <a:tint val="75000"/>
                  </a:schemeClr>
                </a:solidFill>
              </a:defRPr>
            </a:lvl4pPr>
            <a:lvl5pPr marL="9405153" indent="0">
              <a:buNone/>
              <a:defRPr sz="7200">
                <a:solidFill>
                  <a:schemeClr val="tx1">
                    <a:tint val="75000"/>
                  </a:schemeClr>
                </a:solidFill>
              </a:defRPr>
            </a:lvl5pPr>
            <a:lvl6pPr marL="11756441" indent="0">
              <a:buNone/>
              <a:defRPr sz="7200">
                <a:solidFill>
                  <a:schemeClr val="tx1">
                    <a:tint val="75000"/>
                  </a:schemeClr>
                </a:solidFill>
              </a:defRPr>
            </a:lvl6pPr>
            <a:lvl7pPr marL="14107729" indent="0">
              <a:buNone/>
              <a:defRPr sz="7200">
                <a:solidFill>
                  <a:schemeClr val="tx1">
                    <a:tint val="75000"/>
                  </a:schemeClr>
                </a:solidFill>
              </a:defRPr>
            </a:lvl7pPr>
            <a:lvl8pPr marL="16459017" indent="0">
              <a:buNone/>
              <a:defRPr sz="7200">
                <a:solidFill>
                  <a:schemeClr val="tx1">
                    <a:tint val="75000"/>
                  </a:schemeClr>
                </a:solidFill>
              </a:defRPr>
            </a:lvl8pPr>
            <a:lvl9pPr marL="18810305" indent="0">
              <a:buNone/>
              <a:defRPr sz="7200">
                <a:solidFill>
                  <a:schemeClr val="tx1">
                    <a:tint val="75000"/>
                  </a:schemeClr>
                </a:solidFill>
              </a:defRPr>
            </a:lvl9pPr>
          </a:lstStyle>
          <a:p>
            <a:pPr marL="0" marR="0" lvl="0" indent="0" algn="l" defTabSz="4702576"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DFC2AAD8-6084-F24F-9E04-F669098B0598}" type="datetimeFigureOut">
              <a:rPr lang="en-US" smtClean="0"/>
              <a:t>8/2/12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1840" y="5852163"/>
            <a:ext cx="12801600" cy="19799809"/>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800064" y="5852163"/>
            <a:ext cx="12801600" cy="19799809"/>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2AAD8-6084-F24F-9E04-F669098B0598}" type="datetimeFigureOut">
              <a:rPr lang="en-US" smtClean="0"/>
              <a:t>8/2/12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DC53C-27A8-DE49-9869-49094445CD10}"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291840" y="5852160"/>
            <a:ext cx="12801600" cy="2926080"/>
          </a:xfrm>
        </p:spPr>
        <p:txBody>
          <a:bodyPr anchor="b">
            <a:normAutofit/>
          </a:bodyPr>
          <a:lstStyle>
            <a:lvl1pPr marL="0" indent="0">
              <a:buNone/>
              <a:defRPr lang="en-US" sz="7200" b="0" kern="1200" cap="all" spc="2057" baseline="0" dirty="0" smtClean="0">
                <a:solidFill>
                  <a:schemeClr val="tx1"/>
                </a:solidFill>
                <a:latin typeface="+mn-lt"/>
                <a:ea typeface="+mj-ea"/>
                <a:cs typeface="Tunga" pitchFamily="2"/>
              </a:defRPr>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marL="0" lvl="0" indent="0" algn="l" defTabSz="4702576"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3276600" y="9076523"/>
            <a:ext cx="12801600" cy="16581120"/>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800064" y="5852160"/>
            <a:ext cx="12801600" cy="2926080"/>
          </a:xfrm>
        </p:spPr>
        <p:txBody>
          <a:bodyPr anchor="b">
            <a:normAutofit/>
          </a:bodyPr>
          <a:lstStyle>
            <a:lvl1pPr marL="0" indent="0">
              <a:buNone/>
              <a:defRPr lang="en-US" sz="7200" b="0" kern="1200" cap="all" spc="2057" baseline="0" dirty="0" smtClean="0">
                <a:solidFill>
                  <a:schemeClr val="tx1"/>
                </a:solidFill>
                <a:latin typeface="+mn-lt"/>
                <a:ea typeface="+mj-ea"/>
                <a:cs typeface="Tunga" pitchFamily="2"/>
              </a:defRPr>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marL="0" lvl="0" indent="0" algn="l" defTabSz="4702576"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18800064" y="9076523"/>
            <a:ext cx="12801600" cy="16581120"/>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C2AAD8-6084-F24F-9E04-F669098B0598}" type="datetimeFigureOut">
              <a:rPr lang="en-US" smtClean="0"/>
              <a:t>8/2/12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C2AAD8-6084-F24F-9E04-F669098B0598}" type="datetimeFigureOut">
              <a:rPr lang="en-US" smtClean="0"/>
              <a:t>8/2/12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p:cNvSpPr/>
          <p:nvPr userDrawn="1"/>
        </p:nvSpPr>
        <p:spPr>
          <a:xfrm>
            <a:off x="-451556" y="26263600"/>
            <a:ext cx="37479111" cy="1107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2" y="14122400"/>
            <a:ext cx="14287500" cy="224536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18" name="Right Triangle 17"/>
          <p:cNvSpPr/>
          <p:nvPr/>
        </p:nvSpPr>
        <p:spPr>
          <a:xfrm rot="5400000">
            <a:off x="-2838444" y="2838458"/>
            <a:ext cx="36576000" cy="3089911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marL="0" algn="ctr" defTabSz="4702576" rtl="0" eaLnBrk="1" latinLnBrk="0" hangingPunct="1"/>
            <a:endParaRPr lang="en-US" sz="9300" kern="1200">
              <a:solidFill>
                <a:schemeClr val="lt1"/>
              </a:solidFill>
              <a:latin typeface="+mn-lt"/>
              <a:ea typeface="+mn-ea"/>
              <a:cs typeface="+mn-cs"/>
            </a:endParaRPr>
          </a:p>
        </p:txBody>
      </p:sp>
      <p:sp>
        <p:nvSpPr>
          <p:cNvPr id="2" name="Title 1"/>
          <p:cNvSpPr>
            <a:spLocks noGrp="1"/>
          </p:cNvSpPr>
          <p:nvPr>
            <p:ph type="title"/>
          </p:nvPr>
        </p:nvSpPr>
        <p:spPr>
          <a:xfrm rot="19140000">
            <a:off x="3139720" y="8405889"/>
            <a:ext cx="20848320" cy="5810277"/>
          </a:xfrm>
        </p:spPr>
        <p:txBody>
          <a:bodyPr bIns="0" anchor="b"/>
          <a:lstStyle>
            <a:lvl1pPr algn="l">
              <a:defRPr kumimoji="0" lang="en-US" sz="144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4702576"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18998210" y="13967534"/>
            <a:ext cx="15231116" cy="17731664"/>
          </a:xfrm>
        </p:spPr>
        <p:txBody>
          <a:bodyPr/>
          <a:lstStyle>
            <a:lvl1pPr>
              <a:defRPr sz="16500"/>
            </a:lvl1pPr>
            <a:lvl2pPr>
              <a:defRPr sz="14400"/>
            </a:lvl2pPr>
            <a:lvl3pPr>
              <a:defRPr sz="12300"/>
            </a:lvl3pPr>
            <a:lvl4pPr>
              <a:defRPr sz="10300"/>
            </a:lvl4pPr>
            <a:lvl5pPr>
              <a:defRPr sz="10300"/>
            </a:lvl5pPr>
            <a:lvl6pPr>
              <a:defRPr sz="10300"/>
            </a:lvl6pPr>
            <a:lvl7pPr>
              <a:defRPr sz="10300"/>
            </a:lvl7pPr>
            <a:lvl8pPr>
              <a:defRPr sz="10300"/>
            </a:lvl8pPr>
            <a:lvl9pPr>
              <a:defRPr sz="10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5191816" y="12018057"/>
            <a:ext cx="23179040" cy="3324341"/>
          </a:xfrm>
        </p:spPr>
        <p:txBody>
          <a:bodyPr>
            <a:normAutofit/>
          </a:bodyPr>
          <a:lstStyle>
            <a:lvl1pPr marL="0" indent="0">
              <a:buNone/>
              <a:defRPr lang="en-US" sz="7200" b="1" kern="1200" dirty="0" smtClean="0">
                <a:solidFill>
                  <a:srgbClr val="FFFFFF"/>
                </a:solidFill>
                <a:latin typeface="+mn-lt"/>
                <a:ea typeface="+mn-ea"/>
                <a:cs typeface="+mn-cs"/>
              </a:defRPr>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marL="0" marR="0" lvl="0" indent="0" algn="l" defTabSz="4702576" rtl="0" eaLnBrk="1" fontAlgn="auto" latinLnBrk="0" hangingPunct="1">
              <a:lnSpc>
                <a:spcPct val="100000"/>
              </a:lnSpc>
              <a:spcBef>
                <a:spcPts val="1543"/>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DFC2AAD8-6084-F24F-9E04-F669098B0598}" type="datetimeFigureOut">
              <a:rPr lang="en-US" smtClean="0"/>
              <a:t>8/2/12</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919DC53C-27A8-DE49-9869-49094445CD1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8115302" y="0"/>
            <a:ext cx="28460700" cy="36576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940515" anchor="ctr"/>
          <a:lstStyle>
            <a:lvl1pPr algn="r">
              <a:defRPr/>
            </a:lvl1pPr>
          </a:lstStyle>
          <a:p>
            <a:r>
              <a:rPr lang="en-US" smtClean="0"/>
              <a:t>Drag picture to placeholder or click icon to add</a:t>
            </a:r>
            <a:endParaRPr lang="en-US" dirty="0"/>
          </a:p>
        </p:txBody>
      </p:sp>
      <p:sp>
        <p:nvSpPr>
          <p:cNvPr id="9" name="Right Triangle 8"/>
          <p:cNvSpPr/>
          <p:nvPr/>
        </p:nvSpPr>
        <p:spPr>
          <a:xfrm>
            <a:off x="2" y="14122400"/>
            <a:ext cx="14287500" cy="224536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10" name="Freeform 9"/>
          <p:cNvSpPr/>
          <p:nvPr/>
        </p:nvSpPr>
        <p:spPr>
          <a:xfrm>
            <a:off x="2" y="26924000"/>
            <a:ext cx="14287500" cy="965200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2" name="Title 1"/>
          <p:cNvSpPr>
            <a:spLocks noGrp="1"/>
          </p:cNvSpPr>
          <p:nvPr>
            <p:ph type="title"/>
          </p:nvPr>
        </p:nvSpPr>
        <p:spPr>
          <a:xfrm rot="19140000">
            <a:off x="2684788" y="9160009"/>
            <a:ext cx="21945600" cy="4626369"/>
          </a:xfrm>
        </p:spPr>
        <p:txBody>
          <a:bodyPr anchor="b"/>
          <a:lstStyle>
            <a:lvl1pPr algn="l">
              <a:defRPr sz="144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4573922" y="11629490"/>
            <a:ext cx="24386180" cy="3950209"/>
          </a:xfrm>
        </p:spPr>
        <p:txBody>
          <a:bodyPr/>
          <a:lstStyle>
            <a:lvl1pPr marL="0" indent="0">
              <a:buNone/>
              <a:defRPr sz="7200">
                <a:solidFill>
                  <a:schemeClr val="tx2"/>
                </a:solidFill>
              </a:defRPr>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C2AAD8-6084-F24F-9E04-F669098B0598}" type="datetimeFigureOut">
              <a:rPr lang="en-US" smtClean="0"/>
              <a:t>8/2/12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DC53C-27A8-DE49-9869-49094445CD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9526" y="26936710"/>
            <a:ext cx="14297028" cy="9639296"/>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8" name="Freeform 7"/>
          <p:cNvSpPr/>
          <p:nvPr/>
        </p:nvSpPr>
        <p:spPr>
          <a:xfrm>
            <a:off x="-9520" y="26940231"/>
            <a:ext cx="36585520" cy="963578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70258" tIns="235129" rIns="470258" bIns="235129" rtlCol="0" anchor="ctr"/>
          <a:lstStyle/>
          <a:p>
            <a:pPr algn="ctr"/>
            <a:endParaRPr lang="en-US"/>
          </a:p>
        </p:txBody>
      </p:sp>
      <p:sp>
        <p:nvSpPr>
          <p:cNvPr id="2" name="Title Placeholder 1"/>
          <p:cNvSpPr>
            <a:spLocks noGrp="1"/>
          </p:cNvSpPr>
          <p:nvPr>
            <p:ph type="title"/>
          </p:nvPr>
        </p:nvSpPr>
        <p:spPr>
          <a:xfrm>
            <a:off x="3291840" y="1950720"/>
            <a:ext cx="30083760" cy="2926080"/>
          </a:xfrm>
          <a:prstGeom prst="rect">
            <a:avLst/>
          </a:prstGeom>
        </p:spPr>
        <p:txBody>
          <a:bodyPr vert="horz" lIns="470258" tIns="235129" rIns="470258" bIns="235129"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291840" y="5870020"/>
            <a:ext cx="30083760" cy="19092529"/>
          </a:xfrm>
          <a:prstGeom prst="rect">
            <a:avLst/>
          </a:prstGeom>
        </p:spPr>
        <p:txBody>
          <a:bodyPr vert="horz" lIns="470258" tIns="235129" rIns="470258" bIns="23512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804672" y="31309056"/>
            <a:ext cx="8705088" cy="1072896"/>
          </a:xfrm>
          <a:prstGeom prst="rect">
            <a:avLst/>
          </a:prstGeom>
        </p:spPr>
        <p:txBody>
          <a:bodyPr vert="horz" lIns="470258" tIns="235129" rIns="470258" bIns="235129" rtlCol="0" anchor="ctr"/>
          <a:lstStyle>
            <a:lvl1pPr algn="l">
              <a:defRPr sz="6200">
                <a:solidFill>
                  <a:srgbClr val="FFFFFF"/>
                </a:solidFill>
              </a:defRPr>
            </a:lvl1pPr>
          </a:lstStyle>
          <a:p>
            <a:fld id="{DFC2AAD8-6084-F24F-9E04-F669098B0598}" type="datetimeFigureOut">
              <a:rPr lang="en-US" smtClean="0"/>
              <a:t>8/2/12</a:t>
            </a:fld>
            <a:endParaRPr lang="en-US"/>
          </a:p>
        </p:txBody>
      </p:sp>
      <p:sp>
        <p:nvSpPr>
          <p:cNvPr id="5" name="Footer Placeholder 4"/>
          <p:cNvSpPr>
            <a:spLocks noGrp="1"/>
          </p:cNvSpPr>
          <p:nvPr>
            <p:ph type="ftr" sz="quarter" idx="3"/>
          </p:nvPr>
        </p:nvSpPr>
        <p:spPr>
          <a:xfrm>
            <a:off x="14070056" y="33520650"/>
            <a:ext cx="18897600" cy="1463040"/>
          </a:xfrm>
          <a:prstGeom prst="rect">
            <a:avLst/>
          </a:prstGeom>
        </p:spPr>
        <p:txBody>
          <a:bodyPr vert="horz" lIns="470258" tIns="235129" rIns="470258" bIns="235129" rtlCol="0" anchor="ctr"/>
          <a:lstStyle>
            <a:lvl1pPr algn="r">
              <a:defRPr sz="5100" cap="all" spc="1029" baseline="0">
                <a:solidFill>
                  <a:srgbClr val="FFFFFF"/>
                </a:solidFill>
              </a:defRPr>
            </a:lvl1pPr>
          </a:lstStyle>
          <a:p>
            <a:endParaRPr lang="en-US"/>
          </a:p>
        </p:txBody>
      </p:sp>
      <p:sp>
        <p:nvSpPr>
          <p:cNvPr id="6" name="Slide Number Placeholder 5"/>
          <p:cNvSpPr>
            <a:spLocks noGrp="1"/>
          </p:cNvSpPr>
          <p:nvPr>
            <p:ph type="sldNum" sz="quarter" idx="4"/>
          </p:nvPr>
        </p:nvSpPr>
        <p:spPr>
          <a:xfrm>
            <a:off x="33604152" y="32911050"/>
            <a:ext cx="2011680" cy="2682240"/>
          </a:xfrm>
          <a:prstGeom prst="ellipse">
            <a:avLst/>
          </a:prstGeom>
          <a:ln w="19050">
            <a:solidFill>
              <a:srgbClr val="FFFFFF"/>
            </a:solidFill>
          </a:ln>
        </p:spPr>
        <p:txBody>
          <a:bodyPr vert="horz" lIns="47026" tIns="47026" rIns="47026" bIns="47026" rtlCol="0" anchor="ctr">
            <a:normAutofit/>
          </a:bodyPr>
          <a:lstStyle>
            <a:lvl1pPr algn="ctr">
              <a:defRPr sz="8500">
                <a:solidFill>
                  <a:srgbClr val="FFFFFF"/>
                </a:solidFill>
              </a:defRPr>
            </a:lvl1pPr>
          </a:lstStyle>
          <a:p>
            <a:fld id="{919DC53C-27A8-DE49-9869-49094445CD1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702576" rtl="0" eaLnBrk="1" latinLnBrk="0" hangingPunct="1">
        <a:spcBef>
          <a:spcPct val="0"/>
        </a:spcBef>
        <a:buNone/>
        <a:defRPr sz="14400" kern="1200" cap="all" baseline="0">
          <a:solidFill>
            <a:schemeClr val="tx1"/>
          </a:solidFill>
          <a:latin typeface="+mj-lt"/>
          <a:ea typeface="+mj-ea"/>
          <a:cs typeface="+mj-cs"/>
        </a:defRPr>
      </a:lvl1pPr>
    </p:titleStyle>
    <p:bodyStyle>
      <a:lvl1pPr marL="1763466" indent="-1763466" algn="l" defTabSz="4702576" rtl="0" eaLnBrk="1" latinLnBrk="0" hangingPunct="1">
        <a:spcBef>
          <a:spcPts val="4114"/>
        </a:spcBef>
        <a:buFont typeface="Arial" pitchFamily="34" charset="0"/>
        <a:buNone/>
        <a:defRPr sz="8200" b="1" kern="1200">
          <a:solidFill>
            <a:schemeClr val="tx1"/>
          </a:solidFill>
          <a:latin typeface="+mn-lt"/>
          <a:ea typeface="+mn-ea"/>
          <a:cs typeface="+mn-cs"/>
        </a:defRPr>
      </a:lvl1pPr>
      <a:lvl2pPr marL="893490" indent="-893490" algn="l" defTabSz="4702576" rtl="0" eaLnBrk="1" latinLnBrk="0" hangingPunct="1">
        <a:spcBef>
          <a:spcPts val="1543"/>
        </a:spcBef>
        <a:buClr>
          <a:schemeClr val="accent2"/>
        </a:buClr>
        <a:buFont typeface="Wingdings" pitchFamily="2" charset="2"/>
        <a:buChar char="§"/>
        <a:defRPr sz="8200" kern="1200">
          <a:solidFill>
            <a:schemeClr val="tx1"/>
          </a:solidFill>
          <a:latin typeface="+mn-lt"/>
          <a:ea typeface="+mn-ea"/>
          <a:cs typeface="+mn-cs"/>
        </a:defRPr>
      </a:lvl2pPr>
      <a:lvl3pPr marL="2069134" indent="-846464" algn="l" defTabSz="4702576" rtl="0" eaLnBrk="1" latinLnBrk="0" hangingPunct="1">
        <a:spcBef>
          <a:spcPts val="1543"/>
        </a:spcBef>
        <a:buClr>
          <a:schemeClr val="accent2"/>
        </a:buClr>
        <a:buFont typeface="Wingdings" pitchFamily="2" charset="2"/>
        <a:buChar char="§"/>
        <a:defRPr sz="8200" kern="1200">
          <a:solidFill>
            <a:schemeClr val="tx1"/>
          </a:solidFill>
          <a:latin typeface="+mn-lt"/>
          <a:ea typeface="+mn-ea"/>
          <a:cs typeface="+mn-cs"/>
        </a:defRPr>
      </a:lvl3pPr>
      <a:lvl4pPr marL="3244778" indent="-846464" algn="l" defTabSz="4702576" rtl="0" eaLnBrk="1" latinLnBrk="0" hangingPunct="1">
        <a:spcBef>
          <a:spcPts val="1543"/>
        </a:spcBef>
        <a:buClr>
          <a:schemeClr val="accent2"/>
        </a:buClr>
        <a:buFont typeface="Wingdings" pitchFamily="2" charset="2"/>
        <a:buChar char="§"/>
        <a:defRPr sz="8200" kern="1200">
          <a:solidFill>
            <a:schemeClr val="tx1"/>
          </a:solidFill>
          <a:latin typeface="+mn-lt"/>
          <a:ea typeface="+mn-ea"/>
          <a:cs typeface="+mn-cs"/>
        </a:defRPr>
      </a:lvl4pPr>
      <a:lvl5pPr marL="4420422" indent="-893490" algn="l" defTabSz="4702576" rtl="0" eaLnBrk="1" latinLnBrk="0" hangingPunct="1">
        <a:spcBef>
          <a:spcPts val="1543"/>
        </a:spcBef>
        <a:buClr>
          <a:schemeClr val="accent2"/>
        </a:buClr>
        <a:buFont typeface="Wingdings" pitchFamily="2" charset="2"/>
        <a:buChar char="§"/>
        <a:defRPr sz="8200" kern="1200">
          <a:solidFill>
            <a:schemeClr val="tx1"/>
          </a:solidFill>
          <a:latin typeface="+mn-lt"/>
          <a:ea typeface="+mn-ea"/>
          <a:cs typeface="+mn-cs"/>
        </a:defRPr>
      </a:lvl5pPr>
      <a:lvl6pPr marL="5643092" indent="-893490" algn="l" defTabSz="4702576" rtl="0" eaLnBrk="1" latinLnBrk="0" hangingPunct="1">
        <a:spcBef>
          <a:spcPts val="1543"/>
        </a:spcBef>
        <a:buClr>
          <a:schemeClr val="accent2"/>
        </a:buClr>
        <a:buFont typeface="Wingdings" pitchFamily="2" charset="2"/>
        <a:buChar char="§"/>
        <a:defRPr sz="7200" kern="1200">
          <a:solidFill>
            <a:schemeClr val="tx1"/>
          </a:solidFill>
          <a:latin typeface="+mn-lt"/>
          <a:ea typeface="+mn-ea"/>
          <a:cs typeface="+mn-cs"/>
        </a:defRPr>
      </a:lvl6pPr>
      <a:lvl7pPr marL="6959813" indent="-846464" algn="l" defTabSz="4702576" rtl="0" eaLnBrk="1" latinLnBrk="0" hangingPunct="1">
        <a:spcBef>
          <a:spcPts val="1543"/>
        </a:spcBef>
        <a:buClr>
          <a:schemeClr val="accent2"/>
        </a:buClr>
        <a:buFont typeface="Wingdings" pitchFamily="2" charset="2"/>
        <a:buChar char="§"/>
        <a:defRPr sz="7200" kern="1200">
          <a:solidFill>
            <a:schemeClr val="tx1"/>
          </a:solidFill>
          <a:latin typeface="+mn-lt"/>
          <a:ea typeface="+mn-ea"/>
          <a:cs typeface="+mn-cs"/>
        </a:defRPr>
      </a:lvl7pPr>
      <a:lvl8pPr marL="8135457" indent="-846464" algn="l" defTabSz="4702576" rtl="0" eaLnBrk="1" latinLnBrk="0" hangingPunct="1">
        <a:spcBef>
          <a:spcPts val="1543"/>
        </a:spcBef>
        <a:buClr>
          <a:schemeClr val="accent2"/>
        </a:buClr>
        <a:buFont typeface="Wingdings" pitchFamily="2" charset="2"/>
        <a:buChar char="§"/>
        <a:defRPr sz="7200" kern="1200">
          <a:solidFill>
            <a:schemeClr val="tx1"/>
          </a:solidFill>
          <a:latin typeface="+mn-lt"/>
          <a:ea typeface="+mn-ea"/>
          <a:cs typeface="+mn-cs"/>
        </a:defRPr>
      </a:lvl8pPr>
      <a:lvl9pPr marL="9217050" indent="-846464" algn="l" defTabSz="4702576" rtl="0" eaLnBrk="1" latinLnBrk="0" hangingPunct="1">
        <a:spcBef>
          <a:spcPts val="1543"/>
        </a:spcBef>
        <a:buClr>
          <a:schemeClr val="accent2"/>
        </a:buClr>
        <a:buFont typeface="Wingdings" pitchFamily="2" charset="2"/>
        <a:buChar char="§"/>
        <a:defRPr sz="7200" kern="1200">
          <a:solidFill>
            <a:schemeClr val="tx1"/>
          </a:solidFill>
          <a:latin typeface="+mn-lt"/>
          <a:ea typeface="+mn-ea"/>
          <a:cs typeface="+mn-cs"/>
        </a:defRPr>
      </a:lvl9pPr>
    </p:bodyStyle>
    <p:otherStyle>
      <a:defPPr>
        <a:defRPr lang="en-US"/>
      </a:defPPr>
      <a:lvl1pPr marL="0" algn="l" defTabSz="4702576" rtl="0" eaLnBrk="1" latinLnBrk="0" hangingPunct="1">
        <a:defRPr sz="9300" kern="1200">
          <a:solidFill>
            <a:schemeClr val="tx1"/>
          </a:solidFill>
          <a:latin typeface="+mn-lt"/>
          <a:ea typeface="+mn-ea"/>
          <a:cs typeface="+mn-cs"/>
        </a:defRPr>
      </a:lvl1pPr>
      <a:lvl2pPr marL="2351288" algn="l" defTabSz="4702576" rtl="0" eaLnBrk="1" latinLnBrk="0" hangingPunct="1">
        <a:defRPr sz="9300" kern="1200">
          <a:solidFill>
            <a:schemeClr val="tx1"/>
          </a:solidFill>
          <a:latin typeface="+mn-lt"/>
          <a:ea typeface="+mn-ea"/>
          <a:cs typeface="+mn-cs"/>
        </a:defRPr>
      </a:lvl2pPr>
      <a:lvl3pPr marL="4702576" algn="l" defTabSz="4702576" rtl="0" eaLnBrk="1" latinLnBrk="0" hangingPunct="1">
        <a:defRPr sz="9300" kern="1200">
          <a:solidFill>
            <a:schemeClr val="tx1"/>
          </a:solidFill>
          <a:latin typeface="+mn-lt"/>
          <a:ea typeface="+mn-ea"/>
          <a:cs typeface="+mn-cs"/>
        </a:defRPr>
      </a:lvl3pPr>
      <a:lvl4pPr marL="7053864" algn="l" defTabSz="4702576" rtl="0" eaLnBrk="1" latinLnBrk="0" hangingPunct="1">
        <a:defRPr sz="9300" kern="1200">
          <a:solidFill>
            <a:schemeClr val="tx1"/>
          </a:solidFill>
          <a:latin typeface="+mn-lt"/>
          <a:ea typeface="+mn-ea"/>
          <a:cs typeface="+mn-cs"/>
        </a:defRPr>
      </a:lvl4pPr>
      <a:lvl5pPr marL="9405153" algn="l" defTabSz="4702576" rtl="0" eaLnBrk="1" latinLnBrk="0" hangingPunct="1">
        <a:defRPr sz="9300" kern="1200">
          <a:solidFill>
            <a:schemeClr val="tx1"/>
          </a:solidFill>
          <a:latin typeface="+mn-lt"/>
          <a:ea typeface="+mn-ea"/>
          <a:cs typeface="+mn-cs"/>
        </a:defRPr>
      </a:lvl5pPr>
      <a:lvl6pPr marL="11756441" algn="l" defTabSz="4702576" rtl="0" eaLnBrk="1" latinLnBrk="0" hangingPunct="1">
        <a:defRPr sz="9300" kern="1200">
          <a:solidFill>
            <a:schemeClr val="tx1"/>
          </a:solidFill>
          <a:latin typeface="+mn-lt"/>
          <a:ea typeface="+mn-ea"/>
          <a:cs typeface="+mn-cs"/>
        </a:defRPr>
      </a:lvl6pPr>
      <a:lvl7pPr marL="14107729" algn="l" defTabSz="4702576" rtl="0" eaLnBrk="1" latinLnBrk="0" hangingPunct="1">
        <a:defRPr sz="9300" kern="1200">
          <a:solidFill>
            <a:schemeClr val="tx1"/>
          </a:solidFill>
          <a:latin typeface="+mn-lt"/>
          <a:ea typeface="+mn-ea"/>
          <a:cs typeface="+mn-cs"/>
        </a:defRPr>
      </a:lvl7pPr>
      <a:lvl8pPr marL="16459017" algn="l" defTabSz="4702576" rtl="0" eaLnBrk="1" latinLnBrk="0" hangingPunct="1">
        <a:defRPr sz="9300" kern="1200">
          <a:solidFill>
            <a:schemeClr val="tx1"/>
          </a:solidFill>
          <a:latin typeface="+mn-lt"/>
          <a:ea typeface="+mn-ea"/>
          <a:cs typeface="+mn-cs"/>
        </a:defRPr>
      </a:lvl8pPr>
      <a:lvl9pPr marL="18810305" algn="l" defTabSz="4702576" rtl="0" eaLnBrk="1" latinLnBrk="0" hangingPunct="1">
        <a:defRPr sz="9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package" Target="../embeddings/Microsoft_Excel_Sheet1.xlsx"/><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10" Type="http://schemas.openxmlformats.org/officeDocument/2006/relationships/image" Target="../media/image3.emf"/><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ounded Rectangle 203"/>
          <p:cNvSpPr/>
          <p:nvPr/>
        </p:nvSpPr>
        <p:spPr>
          <a:xfrm>
            <a:off x="130247" y="22995618"/>
            <a:ext cx="12366975" cy="13002592"/>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ounded Rectangle 204"/>
          <p:cNvSpPr/>
          <p:nvPr/>
        </p:nvSpPr>
        <p:spPr>
          <a:xfrm>
            <a:off x="1094897" y="4450280"/>
            <a:ext cx="10563413" cy="9166757"/>
          </a:xfrm>
          <a:prstGeom prst="roundRect">
            <a:avLst/>
          </a:prstGeom>
          <a:solidFill>
            <a:srgbClr val="5C9FA7"/>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b="1" dirty="0" smtClean="0">
                <a:cs typeface="Calibri"/>
              </a:rPr>
              <a:t>Abstract</a:t>
            </a:r>
            <a:r>
              <a:rPr lang="en-US" sz="2400" dirty="0" smtClean="0">
                <a:cs typeface="Calibri"/>
              </a:rPr>
              <a:t> </a:t>
            </a:r>
          </a:p>
          <a:p>
            <a:r>
              <a:rPr lang="en-US" sz="2400" b="1" dirty="0" smtClean="0">
                <a:cs typeface="Calibri"/>
              </a:rPr>
              <a:t>Computational protein function prediction programs rely upon well-annotated databases for testing and training their algorithms. These databases, in turn, rely upon the work of curators to capture experimental findings from the scientific literature and apply them to protein sequence data. However, due to high-throughput experimental assays, it is possible that a small number of experimental papers could dominate the functional protein annotations collected in databases. Here we investigate just how prevalent is the “few papers – many proteins” bias. We examine the annotation of experimental protein function in the </a:t>
            </a:r>
            <a:r>
              <a:rPr lang="en-US" sz="2400" b="1" dirty="0" err="1" smtClean="0">
                <a:cs typeface="Calibri"/>
              </a:rPr>
              <a:t>UniProt</a:t>
            </a:r>
            <a:r>
              <a:rPr lang="en-US" sz="2400" b="1" dirty="0" smtClean="0">
                <a:cs typeface="Calibri"/>
              </a:rPr>
              <a:t> Gene Ontology Annotation project (GOA), analyzing the set of 50 papers that annotate the most proteins, and find evidence of bias. In particular, we find that for several important model species, a significant fraction of the annotations available are provided by only a few dominant papers. Given that most high-throughput techniques can find only one (or a small group) of functions, it appears that some level of experimental protein function annotation bias is unavoidable. We discuss how this bias affects our view of the protein function universe, and consequently our ability to predict protein function. Knowing that this bias exists and understanding its extent is important for database curators, developers of function annotation programs, and anyone who uses protein function annotation data to plan experiments.</a:t>
            </a:r>
            <a:endParaRPr lang="en-US" sz="2400" b="1" dirty="0">
              <a:cs typeface="Calibri"/>
            </a:endParaRPr>
          </a:p>
        </p:txBody>
      </p:sp>
      <p:sp>
        <p:nvSpPr>
          <p:cNvPr id="206" name="Rounded Rectangle 205"/>
          <p:cNvSpPr/>
          <p:nvPr/>
        </p:nvSpPr>
        <p:spPr>
          <a:xfrm>
            <a:off x="1905057" y="14498696"/>
            <a:ext cx="8659311" cy="7346615"/>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Rounded Rectangle 206"/>
          <p:cNvSpPr/>
          <p:nvPr/>
        </p:nvSpPr>
        <p:spPr>
          <a:xfrm>
            <a:off x="12893435" y="4418792"/>
            <a:ext cx="10731501" cy="18289234"/>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ounded Rectangle 207"/>
          <p:cNvSpPr/>
          <p:nvPr/>
        </p:nvSpPr>
        <p:spPr>
          <a:xfrm>
            <a:off x="27950250" y="33101217"/>
            <a:ext cx="4967885" cy="2887291"/>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t"/>
          <a:lstStyle/>
          <a:p>
            <a:r>
              <a:rPr lang="en-US" sz="1800" b="1" dirty="0" smtClean="0"/>
              <a:t>Acknowledgements: </a:t>
            </a:r>
            <a:r>
              <a:rPr lang="en-US" sz="1800" dirty="0" smtClean="0"/>
              <a:t> The UCSF Resource for Biocomputing, Visualization and Informatics (RBVI) for computational resources.</a:t>
            </a:r>
            <a:endParaRPr lang="en-US" sz="1800" dirty="0"/>
          </a:p>
        </p:txBody>
      </p:sp>
      <p:sp>
        <p:nvSpPr>
          <p:cNvPr id="209" name="Rounded Rectangle 208"/>
          <p:cNvSpPr/>
          <p:nvPr/>
        </p:nvSpPr>
        <p:spPr>
          <a:xfrm>
            <a:off x="24172470" y="24905737"/>
            <a:ext cx="12242799" cy="7863985"/>
          </a:xfrm>
          <a:prstGeom prst="roundRect">
            <a:avLst/>
          </a:prstGeom>
          <a:solidFill>
            <a:srgbClr val="CC1229"/>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0" name="Rounded Rectangle 209"/>
          <p:cNvSpPr/>
          <p:nvPr/>
        </p:nvSpPr>
        <p:spPr>
          <a:xfrm>
            <a:off x="12946349" y="22995618"/>
            <a:ext cx="10731500" cy="13027253"/>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11" name="Picture 210" descr="ucsf_sig_rgb.jpg"/>
          <p:cNvPicPr>
            <a:picLocks noChangeAspect="1"/>
          </p:cNvPicPr>
          <p:nvPr/>
        </p:nvPicPr>
        <p:blipFill rotWithShape="1">
          <a:blip r:embed="rId4">
            <a:extLst>
              <a:ext uri="{28A0092B-C50C-407E-A947-70E740481C1C}">
                <a14:useLocalDpi xmlns:a14="http://schemas.microsoft.com/office/drawing/2010/main" val="0"/>
              </a:ext>
            </a:extLst>
          </a:blip>
          <a:srcRect l="6322"/>
          <a:stretch/>
        </p:blipFill>
        <p:spPr>
          <a:xfrm>
            <a:off x="178299" y="643708"/>
            <a:ext cx="2864344" cy="1704588"/>
          </a:xfrm>
          <a:prstGeom prst="rect">
            <a:avLst/>
          </a:prstGeom>
        </p:spPr>
      </p:pic>
      <p:sp>
        <p:nvSpPr>
          <p:cNvPr id="212" name="Rounded Rectangle 211"/>
          <p:cNvSpPr/>
          <p:nvPr/>
        </p:nvSpPr>
        <p:spPr>
          <a:xfrm>
            <a:off x="3752934" y="516128"/>
            <a:ext cx="28901692" cy="3074692"/>
          </a:xfrm>
          <a:prstGeom prst="roundRect">
            <a:avLst/>
          </a:prstGeom>
          <a:solidFill>
            <a:srgbClr val="CC1229"/>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lvl="0" algn="ctr">
              <a:tabLst>
                <a:tab pos="7259638" algn="r"/>
                <a:tab pos="7321550" algn="dec"/>
              </a:tabLst>
            </a:pPr>
            <a:r>
              <a:rPr lang="en-US" sz="5400" b="1" dirty="0" smtClean="0">
                <a:solidFill>
                  <a:schemeClr val="bg1"/>
                </a:solidFill>
                <a:cs typeface="Calibri"/>
              </a:rPr>
              <a:t>Sources Of Experimental Function Annotation In </a:t>
            </a:r>
            <a:r>
              <a:rPr lang="en-US" sz="5400" b="1" dirty="0" err="1" smtClean="0">
                <a:solidFill>
                  <a:schemeClr val="bg1"/>
                </a:solidFill>
                <a:cs typeface="Calibri"/>
              </a:rPr>
              <a:t>UniProt</a:t>
            </a:r>
            <a:r>
              <a:rPr lang="en-US" sz="5400" b="1" dirty="0" smtClean="0">
                <a:solidFill>
                  <a:schemeClr val="bg1"/>
                </a:solidFill>
                <a:cs typeface="Calibri"/>
              </a:rPr>
              <a:t>-GOA, Implications For Function Prediction</a:t>
            </a:r>
          </a:p>
          <a:p>
            <a:pPr lvl="0" algn="ctr"/>
            <a:endParaRPr lang="en-US" sz="1600" b="1" dirty="0">
              <a:solidFill>
                <a:schemeClr val="bg1"/>
              </a:solidFill>
              <a:cs typeface="Calibri"/>
            </a:endParaRPr>
          </a:p>
          <a:p>
            <a:pPr lvl="0" algn="ctr"/>
            <a:endParaRPr lang="en-US" sz="1600" b="1" dirty="0">
              <a:solidFill>
                <a:schemeClr val="bg1"/>
              </a:solidFill>
              <a:cs typeface="Calibri"/>
            </a:endParaRPr>
          </a:p>
          <a:p>
            <a:pPr lvl="0" algn="ctr"/>
            <a:r>
              <a:rPr lang="en-US" sz="2800" b="1" u="sng" dirty="0" smtClean="0">
                <a:solidFill>
                  <a:schemeClr val="bg1"/>
                </a:solidFill>
                <a:cs typeface="Calibri"/>
              </a:rPr>
              <a:t>Alexandra M Schnoes</a:t>
            </a:r>
            <a:r>
              <a:rPr lang="en-US" sz="2800" b="1" baseline="30000" dirty="0" smtClean="0">
                <a:solidFill>
                  <a:schemeClr val="bg1"/>
                </a:solidFill>
                <a:cs typeface="Calibri"/>
              </a:rPr>
              <a:t>1</a:t>
            </a:r>
            <a:r>
              <a:rPr lang="en-US" sz="2800" b="1" dirty="0" smtClean="0">
                <a:solidFill>
                  <a:schemeClr val="bg1"/>
                </a:solidFill>
                <a:cs typeface="Calibri"/>
              </a:rPr>
              <a:t>, Alexander Thorman</a:t>
            </a:r>
            <a:r>
              <a:rPr lang="en-US" sz="2800" b="1" baseline="30000" dirty="0" smtClean="0">
                <a:solidFill>
                  <a:schemeClr val="bg1"/>
                </a:solidFill>
                <a:cs typeface="Calibri"/>
              </a:rPr>
              <a:t>2</a:t>
            </a:r>
            <a:r>
              <a:rPr lang="en-US" sz="2800" b="1" dirty="0" smtClean="0">
                <a:solidFill>
                  <a:schemeClr val="bg1"/>
                </a:solidFill>
                <a:cs typeface="Calibri"/>
              </a:rPr>
              <a:t>, </a:t>
            </a:r>
            <a:r>
              <a:rPr lang="en-US" sz="2800" b="1" dirty="0" err="1" smtClean="0">
                <a:solidFill>
                  <a:schemeClr val="bg1"/>
                </a:solidFill>
                <a:cs typeface="Calibri"/>
              </a:rPr>
              <a:t>Iddo</a:t>
            </a:r>
            <a:r>
              <a:rPr lang="en-US" sz="2800" b="1" dirty="0" smtClean="0">
                <a:solidFill>
                  <a:schemeClr val="bg1"/>
                </a:solidFill>
                <a:cs typeface="Calibri"/>
              </a:rPr>
              <a:t> Friedberg</a:t>
            </a:r>
            <a:r>
              <a:rPr lang="en-US" sz="2800" b="1" baseline="30000" dirty="0" smtClean="0">
                <a:solidFill>
                  <a:schemeClr val="bg1"/>
                </a:solidFill>
                <a:cs typeface="Calibri"/>
              </a:rPr>
              <a:t>2,3</a:t>
            </a:r>
            <a:r>
              <a:rPr lang="en-US" sz="2800" b="1" dirty="0" smtClean="0">
                <a:solidFill>
                  <a:schemeClr val="bg1"/>
                </a:solidFill>
                <a:cs typeface="Calibri"/>
              </a:rPr>
              <a:t> </a:t>
            </a:r>
          </a:p>
          <a:p>
            <a:pPr lvl="0" algn="ctr"/>
            <a:endParaRPr lang="en-US" sz="1100" b="1" dirty="0" smtClean="0">
              <a:solidFill>
                <a:schemeClr val="bg1"/>
              </a:solidFill>
              <a:cs typeface="Calibri"/>
            </a:endParaRPr>
          </a:p>
          <a:p>
            <a:pPr marL="514350" lvl="0" indent="-514350" algn="ctr">
              <a:buAutoNum type="arabicPeriod"/>
            </a:pPr>
            <a:r>
              <a:rPr lang="en-US" sz="2800" b="1" i="1" dirty="0" err="1" smtClean="0">
                <a:solidFill>
                  <a:schemeClr val="bg1"/>
                </a:solidFill>
                <a:cs typeface="Calibri"/>
              </a:rPr>
              <a:t>Dept</a:t>
            </a:r>
            <a:r>
              <a:rPr lang="en-US" sz="2800" b="1" i="1" dirty="0" smtClean="0">
                <a:solidFill>
                  <a:schemeClr val="bg1"/>
                </a:solidFill>
                <a:cs typeface="Calibri"/>
              </a:rPr>
              <a:t> </a:t>
            </a:r>
            <a:r>
              <a:rPr lang="en-US" sz="2800" b="1" i="1" dirty="0">
                <a:solidFill>
                  <a:schemeClr val="bg1"/>
                </a:solidFill>
                <a:cs typeface="Calibri"/>
              </a:rPr>
              <a:t>of Bioengineering and Therapeutic Sciences, University of California San </a:t>
            </a:r>
            <a:r>
              <a:rPr lang="en-US" sz="2800" b="1" i="1" dirty="0" smtClean="0">
                <a:solidFill>
                  <a:schemeClr val="bg1"/>
                </a:solidFill>
                <a:cs typeface="Calibri"/>
              </a:rPr>
              <a:t>Francisco, San Francisco, CA </a:t>
            </a:r>
            <a:r>
              <a:rPr lang="en-US" sz="2800" b="1" i="1" dirty="0">
                <a:solidFill>
                  <a:schemeClr val="bg1"/>
                </a:solidFill>
                <a:cs typeface="Calibri"/>
              </a:rPr>
              <a:t>2. Dept. of Microbiology, Miami </a:t>
            </a:r>
            <a:r>
              <a:rPr lang="en-US" sz="2800" b="1" i="1" dirty="0" smtClean="0">
                <a:solidFill>
                  <a:schemeClr val="bg1"/>
                </a:solidFill>
                <a:cs typeface="Calibri"/>
              </a:rPr>
              <a:t>University, Oxford, OH </a:t>
            </a:r>
            <a:r>
              <a:rPr lang="en-US" sz="2800" b="1" i="1" dirty="0">
                <a:solidFill>
                  <a:schemeClr val="bg1"/>
                </a:solidFill>
                <a:cs typeface="Calibri"/>
              </a:rPr>
              <a:t>3. Dept. of Computer Science and Software </a:t>
            </a:r>
            <a:r>
              <a:rPr lang="en-US" sz="2800" b="1" i="1" dirty="0" smtClean="0">
                <a:solidFill>
                  <a:schemeClr val="bg1"/>
                </a:solidFill>
                <a:cs typeface="Calibri"/>
              </a:rPr>
              <a:t>Engineering, Miami University, Oxford, OH</a:t>
            </a:r>
          </a:p>
          <a:p>
            <a:pPr marL="342900" lvl="0" indent="-342900" algn="ctr">
              <a:buAutoNum type="arabicPeriod"/>
            </a:pPr>
            <a:endParaRPr lang="en-US" sz="1600" b="1" i="1" dirty="0">
              <a:solidFill>
                <a:schemeClr val="bg1"/>
              </a:solidFill>
              <a:cs typeface="Calibri"/>
            </a:endParaRPr>
          </a:p>
        </p:txBody>
      </p:sp>
      <p:pic>
        <p:nvPicPr>
          <p:cNvPr id="213" name="Picture 212" descr="miami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2720" y="528759"/>
            <a:ext cx="2617528" cy="1927159"/>
          </a:xfrm>
          <a:prstGeom prst="rect">
            <a:avLst/>
          </a:prstGeom>
        </p:spPr>
      </p:pic>
      <p:cxnSp>
        <p:nvCxnSpPr>
          <p:cNvPr id="214" name="Straight Connector 213"/>
          <p:cNvCxnSpPr/>
          <p:nvPr/>
        </p:nvCxnSpPr>
        <p:spPr>
          <a:xfrm>
            <a:off x="4147044" y="1673018"/>
            <a:ext cx="28064348" cy="0"/>
          </a:xfrm>
          <a:prstGeom prst="line">
            <a:avLst/>
          </a:prstGeom>
          <a:ln w="38100" cmpd="sng">
            <a:solidFill>
              <a:srgbClr val="5C9FA7"/>
            </a:solidFill>
          </a:ln>
          <a:effectLst/>
        </p:spPr>
        <p:style>
          <a:lnRef idx="2">
            <a:schemeClr val="accent1"/>
          </a:lnRef>
          <a:fillRef idx="0">
            <a:schemeClr val="accent1"/>
          </a:fillRef>
          <a:effectRef idx="1">
            <a:schemeClr val="accent1"/>
          </a:effectRef>
          <a:fontRef idx="minor">
            <a:schemeClr val="tx1"/>
          </a:fontRef>
        </p:style>
      </p:cxnSp>
      <p:sp>
        <p:nvSpPr>
          <p:cNvPr id="215" name="TextBox 214"/>
          <p:cNvSpPr txBox="1"/>
          <p:nvPr/>
        </p:nvSpPr>
        <p:spPr>
          <a:xfrm>
            <a:off x="1344985" y="23131330"/>
            <a:ext cx="9553574" cy="954107"/>
          </a:xfrm>
          <a:prstGeom prst="rect">
            <a:avLst/>
          </a:prstGeom>
          <a:noFill/>
        </p:spPr>
        <p:txBody>
          <a:bodyPr wrap="square" rtlCol="0">
            <a:spAutoFit/>
          </a:bodyPr>
          <a:lstStyle/>
          <a:p>
            <a:pPr algn="ctr"/>
            <a:r>
              <a:rPr lang="en-US" sz="2800" b="1" dirty="0" smtClean="0"/>
              <a:t>Top 25 Papers—</a:t>
            </a:r>
          </a:p>
          <a:p>
            <a:pPr algn="ctr"/>
            <a:r>
              <a:rPr lang="en-US" sz="2800" b="1" dirty="0" smtClean="0"/>
              <a:t>The Set of Papers that Annotate the Most Proteins in GOA</a:t>
            </a:r>
            <a:endParaRPr lang="en-US" sz="2800" b="1" dirty="0"/>
          </a:p>
        </p:txBody>
      </p:sp>
      <p:sp>
        <p:nvSpPr>
          <p:cNvPr id="216" name="TextBox 215"/>
          <p:cNvSpPr txBox="1"/>
          <p:nvPr/>
        </p:nvSpPr>
        <p:spPr>
          <a:xfrm>
            <a:off x="14872084" y="4582728"/>
            <a:ext cx="6756400" cy="523220"/>
          </a:xfrm>
          <a:prstGeom prst="rect">
            <a:avLst/>
          </a:prstGeom>
          <a:noFill/>
        </p:spPr>
        <p:txBody>
          <a:bodyPr wrap="square" rtlCol="0">
            <a:spAutoFit/>
          </a:bodyPr>
          <a:lstStyle/>
          <a:p>
            <a:r>
              <a:rPr lang="en-US" sz="2800" b="1" dirty="0" smtClean="0"/>
              <a:t>Experimental Annotation Coverage in GOA</a:t>
            </a:r>
            <a:endParaRPr lang="en-US" sz="2800" b="1" dirty="0"/>
          </a:p>
        </p:txBody>
      </p:sp>
      <p:sp>
        <p:nvSpPr>
          <p:cNvPr id="217" name="TextBox 216"/>
          <p:cNvSpPr txBox="1"/>
          <p:nvPr/>
        </p:nvSpPr>
        <p:spPr>
          <a:xfrm>
            <a:off x="13813604" y="11968429"/>
            <a:ext cx="9220200" cy="1631216"/>
          </a:xfrm>
          <a:prstGeom prst="rect">
            <a:avLst/>
          </a:prstGeom>
          <a:noFill/>
        </p:spPr>
        <p:txBody>
          <a:bodyPr wrap="square" rtlCol="0">
            <a:spAutoFit/>
          </a:bodyPr>
          <a:lstStyle/>
          <a:p>
            <a:r>
              <a:rPr lang="en-US" sz="2000" b="1" dirty="0" smtClean="0"/>
              <a:t>Top 50 papers provide greater than 10% annotation coverage for 6 out of 9 species. </a:t>
            </a:r>
            <a:r>
              <a:rPr lang="en-US" sz="2000" dirty="0" smtClean="0"/>
              <a:t>Nine species were represented in the top 50 papers that annotated the most proteins. The percent annotation coverage is calculated as the fraction of annotations in the top 50 papers relative to all experimental annotations available for that species in GOA.</a:t>
            </a:r>
            <a:endParaRPr lang="en-US" sz="2000" b="1" dirty="0"/>
          </a:p>
        </p:txBody>
      </p:sp>
      <p:sp>
        <p:nvSpPr>
          <p:cNvPr id="218" name="TextBox 217"/>
          <p:cNvSpPr txBox="1"/>
          <p:nvPr/>
        </p:nvSpPr>
        <p:spPr>
          <a:xfrm>
            <a:off x="13710933" y="20517020"/>
            <a:ext cx="9227888" cy="1938992"/>
          </a:xfrm>
          <a:prstGeom prst="rect">
            <a:avLst/>
          </a:prstGeom>
          <a:noFill/>
        </p:spPr>
        <p:txBody>
          <a:bodyPr wrap="square" rtlCol="0">
            <a:spAutoFit/>
          </a:bodyPr>
          <a:lstStyle/>
          <a:p>
            <a:r>
              <a:rPr lang="en-US" sz="2000" b="1" dirty="0" smtClean="0"/>
              <a:t>Certain individual papers can increase annotation coverage in a species by over 5%. </a:t>
            </a:r>
            <a:r>
              <a:rPr lang="en-US" sz="2000" dirty="0" smtClean="0"/>
              <a:t>Species depicted are those represented in the Top 50 papers. Abbreviations: </a:t>
            </a:r>
            <a:r>
              <a:rPr lang="en-US" sz="2000" dirty="0"/>
              <a:t>TB (</a:t>
            </a:r>
            <a:r>
              <a:rPr lang="en-US" sz="2000" i="1" dirty="0"/>
              <a:t>Mycobacterium tuberculosis</a:t>
            </a:r>
            <a:r>
              <a:rPr lang="en-US" sz="2000" dirty="0" smtClean="0"/>
              <a:t>), </a:t>
            </a:r>
            <a:r>
              <a:rPr lang="en-US" sz="2000" dirty="0" err="1" smtClean="0"/>
              <a:t>Pombe</a:t>
            </a:r>
            <a:r>
              <a:rPr lang="en-US" sz="2000" dirty="0" smtClean="0"/>
              <a:t> (</a:t>
            </a:r>
            <a:r>
              <a:rPr lang="en-US" sz="2000" i="1" dirty="0" err="1" smtClean="0"/>
              <a:t>Schizosaccharomyces</a:t>
            </a:r>
            <a:r>
              <a:rPr lang="en-US" sz="2000" i="1" dirty="0" smtClean="0"/>
              <a:t> </a:t>
            </a:r>
            <a:r>
              <a:rPr lang="en-US" sz="2000" i="1" dirty="0" err="1" smtClean="0"/>
              <a:t>pombe</a:t>
            </a:r>
            <a:r>
              <a:rPr lang="en-US" sz="2000" dirty="0" smtClean="0"/>
              <a:t>)</a:t>
            </a:r>
            <a:r>
              <a:rPr lang="en-US" sz="2000" dirty="0"/>
              <a:t>, Arabidopsis (</a:t>
            </a:r>
            <a:r>
              <a:rPr lang="en-US" sz="2000" i="1" dirty="0"/>
              <a:t>Arabidopsis </a:t>
            </a:r>
            <a:r>
              <a:rPr lang="en-US" sz="2000" i="1" dirty="0" smtClean="0"/>
              <a:t>thaliana</a:t>
            </a:r>
            <a:r>
              <a:rPr lang="en-US" sz="2000" dirty="0" smtClean="0"/>
              <a:t>), </a:t>
            </a:r>
            <a:r>
              <a:rPr lang="en-US" sz="2000" dirty="0" err="1" smtClean="0"/>
              <a:t>Dicty</a:t>
            </a:r>
            <a:r>
              <a:rPr lang="en-US" sz="2000" dirty="0"/>
              <a:t> </a:t>
            </a:r>
            <a:r>
              <a:rPr lang="en-US" sz="2000" dirty="0" smtClean="0"/>
              <a:t>(</a:t>
            </a:r>
            <a:r>
              <a:rPr lang="en-US" sz="2000" i="1" dirty="0" err="1" smtClean="0"/>
              <a:t>Dictyostelium</a:t>
            </a:r>
            <a:r>
              <a:rPr lang="en-US" sz="2000" i="1" dirty="0" smtClean="0"/>
              <a:t> </a:t>
            </a:r>
            <a:r>
              <a:rPr lang="en-US" sz="2000" i="1" dirty="0" err="1" smtClean="0"/>
              <a:t>discoideum</a:t>
            </a:r>
            <a:r>
              <a:rPr lang="en-US" sz="2000" dirty="0" smtClean="0"/>
              <a:t>), </a:t>
            </a:r>
            <a:r>
              <a:rPr lang="en-US" sz="2000" dirty="0" err="1" smtClean="0"/>
              <a:t>Cerevisiae</a:t>
            </a:r>
            <a:r>
              <a:rPr lang="en-US" sz="2000" dirty="0"/>
              <a:t> (</a:t>
            </a:r>
            <a:r>
              <a:rPr lang="en-US" sz="2000" i="1" dirty="0"/>
              <a:t>Saccharomyces </a:t>
            </a:r>
            <a:r>
              <a:rPr lang="en-US" sz="2000" i="1" dirty="0" err="1" smtClean="0"/>
              <a:t>cerevisiae</a:t>
            </a:r>
            <a:r>
              <a:rPr lang="en-US" sz="2000" dirty="0" smtClean="0"/>
              <a:t>), </a:t>
            </a:r>
            <a:r>
              <a:rPr lang="en-US" sz="2000" dirty="0" err="1" smtClean="0"/>
              <a:t>Elegans</a:t>
            </a:r>
            <a:r>
              <a:rPr lang="en-US" sz="2000" dirty="0"/>
              <a:t> (</a:t>
            </a:r>
            <a:r>
              <a:rPr lang="en-US" sz="2000" i="1" dirty="0" err="1"/>
              <a:t>Caenorhabditis</a:t>
            </a:r>
            <a:r>
              <a:rPr lang="en-US" sz="2000" i="1" dirty="0"/>
              <a:t> </a:t>
            </a:r>
            <a:r>
              <a:rPr lang="en-US" sz="2000" i="1" dirty="0" err="1" smtClean="0"/>
              <a:t>elegans</a:t>
            </a:r>
            <a:r>
              <a:rPr lang="en-US" sz="2000" dirty="0" smtClean="0"/>
              <a:t>)</a:t>
            </a:r>
            <a:r>
              <a:rPr lang="en-US" sz="2000" dirty="0"/>
              <a:t>, Drosophila (</a:t>
            </a:r>
            <a:r>
              <a:rPr lang="en-US" sz="2000" i="1" dirty="0"/>
              <a:t>Drosophila </a:t>
            </a:r>
            <a:r>
              <a:rPr lang="en-US" sz="2000" i="1" dirty="0" smtClean="0"/>
              <a:t>melanogaster</a:t>
            </a:r>
            <a:r>
              <a:rPr lang="en-US" sz="2000" dirty="0" smtClean="0"/>
              <a:t>).</a:t>
            </a:r>
            <a:endParaRPr lang="en-US" sz="2000" i="1" dirty="0"/>
          </a:p>
        </p:txBody>
      </p:sp>
      <p:sp>
        <p:nvSpPr>
          <p:cNvPr id="220" name="Rounded Rectangle 219"/>
          <p:cNvSpPr/>
          <p:nvPr/>
        </p:nvSpPr>
        <p:spPr>
          <a:xfrm>
            <a:off x="24508028" y="4423827"/>
            <a:ext cx="11487747" cy="19990248"/>
          </a:xfrm>
          <a:prstGeom prst="roundRect">
            <a:avLst/>
          </a:prstGeom>
          <a:solidFill>
            <a:srgbClr val="717D8B"/>
          </a:solid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1" name="TextBox 220"/>
          <p:cNvSpPr txBox="1"/>
          <p:nvPr/>
        </p:nvSpPr>
        <p:spPr>
          <a:xfrm>
            <a:off x="26493342" y="4547011"/>
            <a:ext cx="7401538" cy="523220"/>
          </a:xfrm>
          <a:prstGeom prst="rect">
            <a:avLst/>
          </a:prstGeom>
          <a:noFill/>
        </p:spPr>
        <p:txBody>
          <a:bodyPr wrap="square" rtlCol="0">
            <a:spAutoFit/>
          </a:bodyPr>
          <a:lstStyle/>
          <a:p>
            <a:r>
              <a:rPr lang="en-US" sz="2800" b="1" dirty="0" smtClean="0"/>
              <a:t>Are the same proteins annotated repeatedly?</a:t>
            </a:r>
            <a:endParaRPr lang="en-US" sz="2800" b="1" dirty="0"/>
          </a:p>
        </p:txBody>
      </p:sp>
      <p:sp>
        <p:nvSpPr>
          <p:cNvPr id="222" name="TextBox 221"/>
          <p:cNvSpPr txBox="1"/>
          <p:nvPr/>
        </p:nvSpPr>
        <p:spPr>
          <a:xfrm>
            <a:off x="25008457" y="25093855"/>
            <a:ext cx="9157160" cy="523220"/>
          </a:xfrm>
          <a:prstGeom prst="rect">
            <a:avLst/>
          </a:prstGeom>
          <a:noFill/>
        </p:spPr>
        <p:txBody>
          <a:bodyPr wrap="square" rtlCol="0">
            <a:spAutoFit/>
          </a:bodyPr>
          <a:lstStyle/>
          <a:p>
            <a:r>
              <a:rPr lang="en-US" sz="2800" b="1" dirty="0" smtClean="0">
                <a:solidFill>
                  <a:schemeClr val="bg1"/>
                </a:solidFill>
              </a:rPr>
              <a:t>Conclusions</a:t>
            </a:r>
            <a:endParaRPr lang="en-US" sz="2800" b="1" dirty="0">
              <a:solidFill>
                <a:schemeClr val="bg1"/>
              </a:solidFill>
            </a:endParaRPr>
          </a:p>
        </p:txBody>
      </p:sp>
      <p:sp>
        <p:nvSpPr>
          <p:cNvPr id="223" name="TextBox 222"/>
          <p:cNvSpPr txBox="1"/>
          <p:nvPr/>
        </p:nvSpPr>
        <p:spPr>
          <a:xfrm>
            <a:off x="24591570" y="25631702"/>
            <a:ext cx="11557000" cy="7109637"/>
          </a:xfrm>
          <a:prstGeom prst="rect">
            <a:avLst/>
          </a:prstGeom>
          <a:noFill/>
        </p:spPr>
        <p:txBody>
          <a:bodyPr wrap="square" rtlCol="0">
            <a:spAutoFit/>
          </a:bodyPr>
          <a:lstStyle/>
          <a:p>
            <a:pPr marL="457200" indent="-457200">
              <a:buAutoNum type="arabicPeriod"/>
            </a:pPr>
            <a:r>
              <a:rPr lang="en-US" sz="2400" b="1" dirty="0" smtClean="0">
                <a:solidFill>
                  <a:schemeClr val="bg1"/>
                </a:solidFill>
              </a:rPr>
              <a:t>Experimental annotation bias in GOA exists: Individual papers can account for a significant number of the available annotations in GOA. This effect is species dependent. </a:t>
            </a:r>
          </a:p>
          <a:p>
            <a:pPr marL="457200" indent="-457200">
              <a:buAutoNum type="arabicPeriod"/>
            </a:pPr>
            <a:r>
              <a:rPr lang="en-US" sz="2400" b="1" dirty="0" smtClean="0">
                <a:solidFill>
                  <a:schemeClr val="bg1"/>
                </a:solidFill>
              </a:rPr>
              <a:t>Certain annotations are more populated in high-throughput experimental papers.</a:t>
            </a:r>
          </a:p>
          <a:p>
            <a:pPr marL="457200" indent="-457200">
              <a:buAutoNum type="arabicPeriod"/>
            </a:pPr>
            <a:r>
              <a:rPr lang="en-US" sz="2400" b="1" dirty="0" smtClean="0">
                <a:solidFill>
                  <a:schemeClr val="bg1"/>
                </a:solidFill>
              </a:rPr>
              <a:t>High-throughput methods have a tendency to annotate the same proteins. In some cases, complimentary experiments have been done (annotating to different ontologies), however, the papers in our top 50 group overwhelmingly annotate to a large core of identical sequences.</a:t>
            </a:r>
          </a:p>
          <a:p>
            <a:pPr marL="457200" indent="-457200">
              <a:buAutoNum type="arabicPeriod"/>
            </a:pPr>
            <a:r>
              <a:rPr lang="en-US" sz="2400" b="1" dirty="0" smtClean="0">
                <a:solidFill>
                  <a:schemeClr val="bg1"/>
                </a:solidFill>
              </a:rPr>
              <a:t>The determined biases have consequences for function prediction:</a:t>
            </a:r>
          </a:p>
          <a:p>
            <a:pPr marL="977900" lvl="1" indent="344488">
              <a:buFont typeface="Arial"/>
              <a:buChar char="•"/>
            </a:pPr>
            <a:r>
              <a:rPr lang="en-US" sz="2400" b="1" dirty="0" smtClean="0">
                <a:solidFill>
                  <a:schemeClr val="bg1"/>
                </a:solidFill>
              </a:rPr>
              <a:t>Because many high-throughput papers annotate the same proteins, increased high-throughput experimentation will likely not increase our ability to ‘see farther’ in function space.</a:t>
            </a:r>
          </a:p>
          <a:p>
            <a:pPr marL="977900" lvl="1" indent="344488">
              <a:buFont typeface="Arial"/>
              <a:buChar char="•"/>
            </a:pPr>
            <a:r>
              <a:rPr lang="en-US" sz="2400" b="1" dirty="0" smtClean="0">
                <a:solidFill>
                  <a:schemeClr val="bg1"/>
                </a:solidFill>
              </a:rPr>
              <a:t>As high-throughput experiments produce only certain ontology terms, function prediction from these papers are limited, even though they produce a large number of experimental annotations.</a:t>
            </a:r>
          </a:p>
          <a:p>
            <a:pPr marL="977900" lvl="1" indent="344488">
              <a:buFont typeface="Arial"/>
              <a:buChar char="•"/>
            </a:pPr>
            <a:r>
              <a:rPr lang="en-US" sz="2400" b="1" dirty="0" smtClean="0">
                <a:solidFill>
                  <a:schemeClr val="bg1"/>
                </a:solidFill>
              </a:rPr>
              <a:t>Certain model species are overwhelmingly annotated by a small number of high-throughput papers. As high-throughput techniques typically include larger margins of error, the accuracy of the majority of experimental annotations for certain model systems could be in question.</a:t>
            </a:r>
          </a:p>
        </p:txBody>
      </p:sp>
      <p:pic>
        <p:nvPicPr>
          <p:cNvPr id="224" name="Picture 223" descr="Top50Coverage&amp;PaperNumb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3604" y="5214899"/>
            <a:ext cx="9220200" cy="6692900"/>
          </a:xfrm>
          <a:prstGeom prst="rect">
            <a:avLst/>
          </a:prstGeom>
        </p:spPr>
      </p:pic>
      <p:pic>
        <p:nvPicPr>
          <p:cNvPr id="225" name="Picture 224" descr="CoverageAdditional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12004" y="14030836"/>
            <a:ext cx="9226817" cy="6354823"/>
          </a:xfrm>
          <a:prstGeom prst="rect">
            <a:avLst/>
          </a:prstGeom>
        </p:spPr>
      </p:pic>
      <p:sp>
        <p:nvSpPr>
          <p:cNvPr id="226" name="TextBox 225"/>
          <p:cNvSpPr txBox="1"/>
          <p:nvPr/>
        </p:nvSpPr>
        <p:spPr>
          <a:xfrm>
            <a:off x="759626" y="34486621"/>
            <a:ext cx="11057059" cy="646331"/>
          </a:xfrm>
          <a:prstGeom prst="rect">
            <a:avLst/>
          </a:prstGeom>
          <a:noFill/>
        </p:spPr>
        <p:txBody>
          <a:bodyPr wrap="square" rtlCol="0">
            <a:spAutoFit/>
          </a:bodyPr>
          <a:lstStyle/>
          <a:p>
            <a:pPr marL="342900" indent="-342900">
              <a:buAutoNum type="alphaLcPeriod"/>
            </a:pPr>
            <a:r>
              <a:rPr lang="en-US" sz="1800" b="1" dirty="0" smtClean="0"/>
              <a:t>Ontology abbreviations: BPO (Biological Process Ontology), CCO (Cellular Compartment Ontology), MFO (Molecular Function Ontology)</a:t>
            </a:r>
          </a:p>
        </p:txBody>
      </p:sp>
      <p:sp>
        <p:nvSpPr>
          <p:cNvPr id="232" name="TextBox 231"/>
          <p:cNvSpPr txBox="1"/>
          <p:nvPr/>
        </p:nvSpPr>
        <p:spPr>
          <a:xfrm>
            <a:off x="4164612" y="14679369"/>
            <a:ext cx="4140200" cy="525805"/>
          </a:xfrm>
          <a:prstGeom prst="rect">
            <a:avLst/>
          </a:prstGeom>
          <a:noFill/>
        </p:spPr>
        <p:txBody>
          <a:bodyPr wrap="square" rtlCol="0">
            <a:spAutoFit/>
          </a:bodyPr>
          <a:lstStyle/>
          <a:p>
            <a:pPr algn="ctr"/>
            <a:r>
              <a:rPr lang="en-US" sz="2800" b="1" dirty="0" err="1" smtClean="0"/>
              <a:t>UniProt-GOA</a:t>
            </a:r>
            <a:r>
              <a:rPr lang="en-US" sz="2800" b="1" baseline="30000" dirty="0" err="1" smtClean="0"/>
              <a:t>a</a:t>
            </a:r>
            <a:r>
              <a:rPr lang="en-US" sz="2800" b="1" baseline="30000" dirty="0" smtClean="0"/>
              <a:t> </a:t>
            </a:r>
            <a:r>
              <a:rPr lang="en-US" sz="2800" b="1" dirty="0" smtClean="0"/>
              <a:t>Statistics</a:t>
            </a:r>
            <a:endParaRPr lang="en-US" sz="2800" b="1" dirty="0"/>
          </a:p>
        </p:txBody>
      </p:sp>
      <p:graphicFrame>
        <p:nvGraphicFramePr>
          <p:cNvPr id="233" name="Object 232"/>
          <p:cNvGraphicFramePr>
            <a:graphicFrameLocks noChangeAspect="1"/>
          </p:cNvGraphicFramePr>
          <p:nvPr>
            <p:extLst>
              <p:ext uri="{D42A27DB-BD31-4B8C-83A1-F6EECF244321}">
                <p14:modId xmlns:p14="http://schemas.microsoft.com/office/powerpoint/2010/main" val="309058025"/>
              </p:ext>
            </p:extLst>
          </p:nvPr>
        </p:nvGraphicFramePr>
        <p:xfrm>
          <a:off x="3671694" y="19634651"/>
          <a:ext cx="5126037" cy="1169988"/>
        </p:xfrm>
        <a:graphic>
          <a:graphicData uri="http://schemas.openxmlformats.org/presentationml/2006/ole">
            <mc:AlternateContent xmlns:mc="http://schemas.openxmlformats.org/markup-compatibility/2006">
              <mc:Choice xmlns:v="urn:schemas-microsoft-com:vml" Requires="v">
                <p:oleObj spid="_x0000_s1174" name="Worksheet" r:id="rId9" imgW="5067300" imgH="1155700" progId="Excel.Sheet.12">
                  <p:embed/>
                </p:oleObj>
              </mc:Choice>
              <mc:Fallback>
                <p:oleObj name="Worksheet" r:id="rId9" imgW="5067300" imgH="1155700" progId="Excel.Sheet.12">
                  <p:embed/>
                  <p:pic>
                    <p:nvPicPr>
                      <p:cNvPr id="0" name=""/>
                      <p:cNvPicPr/>
                      <p:nvPr/>
                    </p:nvPicPr>
                    <p:blipFill>
                      <a:blip r:embed="rId10"/>
                      <a:stretch>
                        <a:fillRect/>
                      </a:stretch>
                    </p:blipFill>
                    <p:spPr>
                      <a:xfrm>
                        <a:off x="3671694" y="19634651"/>
                        <a:ext cx="5126037" cy="1169988"/>
                      </a:xfrm>
                      <a:prstGeom prst="rect">
                        <a:avLst/>
                      </a:prstGeom>
                    </p:spPr>
                  </p:pic>
                </p:oleObj>
              </mc:Fallback>
            </mc:AlternateContent>
          </a:graphicData>
        </a:graphic>
      </p:graphicFrame>
      <p:graphicFrame>
        <p:nvGraphicFramePr>
          <p:cNvPr id="234" name="Table 233"/>
          <p:cNvGraphicFramePr>
            <a:graphicFrameLocks noGrp="1"/>
          </p:cNvGraphicFramePr>
          <p:nvPr>
            <p:extLst>
              <p:ext uri="{D42A27DB-BD31-4B8C-83A1-F6EECF244321}">
                <p14:modId xmlns:p14="http://schemas.microsoft.com/office/powerpoint/2010/main" val="3589435425"/>
              </p:ext>
            </p:extLst>
          </p:nvPr>
        </p:nvGraphicFramePr>
        <p:xfrm>
          <a:off x="2941181" y="15588590"/>
          <a:ext cx="6587063" cy="2794000"/>
        </p:xfrm>
        <a:graphic>
          <a:graphicData uri="http://schemas.openxmlformats.org/drawingml/2006/table">
            <a:tbl>
              <a:tblPr/>
              <a:tblGrid>
                <a:gridCol w="4729474"/>
                <a:gridCol w="1857589"/>
              </a:tblGrid>
              <a:tr h="508000">
                <a:tc>
                  <a:txBody>
                    <a:bodyPr/>
                    <a:lstStyle/>
                    <a:p>
                      <a:pPr algn="l" fontAlgn="b"/>
                      <a:r>
                        <a:rPr lang="en-US" sz="1800" b="1" i="0" u="none" strike="noStrike" dirty="0">
                          <a:solidFill>
                            <a:srgbClr val="79B2B8"/>
                          </a:solidFill>
                          <a:effectLst/>
                          <a:latin typeface="Franklin Gothic Book"/>
                        </a:rPr>
                        <a:t>Experimental Evidence Codes in GOA</a:t>
                      </a: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800" b="1" i="0" u="none" strike="noStrike" dirty="0">
                          <a:solidFill>
                            <a:srgbClr val="79B2B8"/>
                          </a:solidFill>
                          <a:effectLst/>
                          <a:latin typeface="Franklin Gothic Book"/>
                        </a:rPr>
                        <a:t>Count</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381000">
                <a:tc>
                  <a:txBody>
                    <a:bodyPr/>
                    <a:lstStyle/>
                    <a:p>
                      <a:pPr algn="l" fontAlgn="b"/>
                      <a:r>
                        <a:rPr lang="en-US" sz="1800" b="1" i="0" u="none" strike="noStrike" dirty="0" smtClean="0">
                          <a:solidFill>
                            <a:srgbClr val="000000"/>
                          </a:solidFill>
                          <a:effectLst/>
                          <a:latin typeface="Franklin Gothic Book"/>
                        </a:rPr>
                        <a:t> All</a:t>
                      </a:r>
                      <a:endParaRPr lang="en-US" sz="1800" b="1" i="0" u="none" strike="noStrike" dirty="0">
                        <a:solidFill>
                          <a:srgbClr val="000000"/>
                        </a:solidFill>
                        <a:effectLst/>
                        <a:latin typeface="Franklin Gothic Book"/>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B2B8"/>
                    </a:solidFill>
                  </a:tcPr>
                </a:tc>
                <a:tc>
                  <a:txBody>
                    <a:bodyPr/>
                    <a:lstStyle/>
                    <a:p>
                      <a:pPr algn="l" fontAlgn="b"/>
                      <a:r>
                        <a:rPr lang="en-US" sz="1800" b="1" i="0" u="none" strike="noStrike">
                          <a:solidFill>
                            <a:srgbClr val="000000"/>
                          </a:solidFill>
                          <a:effectLst/>
                          <a:latin typeface="Franklin Gothic Book"/>
                        </a:rPr>
                        <a:t>522,208</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B2B8"/>
                    </a:solidFill>
                  </a:tcPr>
                </a:tc>
              </a:tr>
              <a:tr h="317500">
                <a:tc>
                  <a:txBody>
                    <a:bodyPr/>
                    <a:lstStyle/>
                    <a:p>
                      <a:pPr algn="l" fontAlgn="ctr"/>
                      <a:r>
                        <a:rPr lang="en-US" sz="1500" b="0" i="0" u="none" strike="noStrike" dirty="0" smtClean="0">
                          <a:solidFill>
                            <a:srgbClr val="000000"/>
                          </a:solidFill>
                          <a:effectLst/>
                          <a:latin typeface="Franklin Gothic Book"/>
                        </a:rPr>
                        <a:t> IEP </a:t>
                      </a:r>
                      <a:r>
                        <a:rPr lang="en-US" sz="1500" b="0" i="0" u="none" strike="noStrike" dirty="0">
                          <a:solidFill>
                            <a:srgbClr val="000000"/>
                          </a:solidFill>
                          <a:effectLst/>
                          <a:latin typeface="Franklin Gothic Book"/>
                        </a:rPr>
                        <a:t>(Inferred from Expression Pattern)</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a:solidFill>
                            <a:srgbClr val="000000"/>
                          </a:solidFill>
                          <a:effectLst/>
                          <a:latin typeface="Franklin Gothic Book"/>
                        </a:rPr>
                        <a:t>13,972</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0">
                <a:tc>
                  <a:txBody>
                    <a:bodyPr/>
                    <a:lstStyle/>
                    <a:p>
                      <a:pPr algn="l" fontAlgn="ctr"/>
                      <a:r>
                        <a:rPr lang="en-US" sz="1500" b="0" i="0" u="none" strike="noStrike" dirty="0" smtClean="0">
                          <a:solidFill>
                            <a:srgbClr val="000000"/>
                          </a:solidFill>
                          <a:effectLst/>
                          <a:latin typeface="Franklin Gothic Book"/>
                        </a:rPr>
                        <a:t> IPI </a:t>
                      </a:r>
                      <a:r>
                        <a:rPr lang="en-US" sz="1500" b="0" i="0" u="none" strike="noStrike" dirty="0">
                          <a:solidFill>
                            <a:srgbClr val="000000"/>
                          </a:solidFill>
                          <a:effectLst/>
                          <a:latin typeface="Franklin Gothic Book"/>
                        </a:rPr>
                        <a:t>(Inferred from Physical Interaction)</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a:solidFill>
                            <a:srgbClr val="000000"/>
                          </a:solidFill>
                          <a:effectLst/>
                          <a:latin typeface="Franklin Gothic Book"/>
                        </a:rPr>
                        <a:t>63,832</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0">
                <a:tc>
                  <a:txBody>
                    <a:bodyPr/>
                    <a:lstStyle/>
                    <a:p>
                      <a:pPr algn="l" fontAlgn="ctr"/>
                      <a:r>
                        <a:rPr lang="en-US" sz="1500" b="0" i="0" u="none" strike="noStrike" dirty="0" smtClean="0">
                          <a:solidFill>
                            <a:srgbClr val="000000"/>
                          </a:solidFill>
                          <a:effectLst/>
                          <a:latin typeface="Franklin Gothic Book"/>
                        </a:rPr>
                        <a:t> IMP </a:t>
                      </a:r>
                      <a:r>
                        <a:rPr lang="en-US" sz="1500" b="0" i="0" u="none" strike="noStrike" dirty="0">
                          <a:solidFill>
                            <a:srgbClr val="000000"/>
                          </a:solidFill>
                          <a:effectLst/>
                          <a:latin typeface="Franklin Gothic Book"/>
                        </a:rPr>
                        <a:t>(Inferred from Mutant Phenotype)</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a:solidFill>
                            <a:srgbClr val="000000"/>
                          </a:solidFill>
                          <a:effectLst/>
                          <a:latin typeface="Franklin Gothic Book"/>
                        </a:rPr>
                        <a:t>184,084</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0">
                <a:tc>
                  <a:txBody>
                    <a:bodyPr/>
                    <a:lstStyle/>
                    <a:p>
                      <a:pPr algn="l" fontAlgn="ctr"/>
                      <a:r>
                        <a:rPr lang="en-US" sz="1500" b="0" i="0" u="none" strike="noStrike" dirty="0" smtClean="0">
                          <a:solidFill>
                            <a:srgbClr val="000000"/>
                          </a:solidFill>
                          <a:effectLst/>
                          <a:latin typeface="Franklin Gothic Book"/>
                        </a:rPr>
                        <a:t> EXP </a:t>
                      </a:r>
                      <a:r>
                        <a:rPr lang="en-US" sz="1500" b="0" i="0" u="none" strike="noStrike" dirty="0">
                          <a:solidFill>
                            <a:srgbClr val="000000"/>
                          </a:solidFill>
                          <a:effectLst/>
                          <a:latin typeface="Franklin Gothic Book"/>
                        </a:rPr>
                        <a:t>(Inferred from Experiment)</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a:solidFill>
                            <a:srgbClr val="000000"/>
                          </a:solidFill>
                          <a:effectLst/>
                          <a:latin typeface="Franklin Gothic Book"/>
                        </a:rPr>
                        <a:t>31</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0">
                <a:tc>
                  <a:txBody>
                    <a:bodyPr/>
                    <a:lstStyle/>
                    <a:p>
                      <a:pPr algn="l" fontAlgn="ctr"/>
                      <a:r>
                        <a:rPr lang="en-US" sz="1500" b="0" i="0" u="none" strike="noStrike" dirty="0" smtClean="0">
                          <a:solidFill>
                            <a:srgbClr val="000000"/>
                          </a:solidFill>
                          <a:effectLst/>
                          <a:latin typeface="Franklin Gothic Book"/>
                        </a:rPr>
                        <a:t> IGI </a:t>
                      </a:r>
                      <a:r>
                        <a:rPr lang="en-US" sz="1500" b="0" i="0" u="none" strike="noStrike" dirty="0">
                          <a:solidFill>
                            <a:srgbClr val="000000"/>
                          </a:solidFill>
                          <a:effectLst/>
                          <a:latin typeface="Franklin Gothic Book"/>
                        </a:rPr>
                        <a:t>(Inferred from Genetic Interaction)</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a:solidFill>
                            <a:srgbClr val="000000"/>
                          </a:solidFill>
                          <a:effectLst/>
                          <a:latin typeface="Franklin Gothic Book"/>
                        </a:rPr>
                        <a:t>26,522</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0">
                <a:tc>
                  <a:txBody>
                    <a:bodyPr/>
                    <a:lstStyle/>
                    <a:p>
                      <a:pPr algn="l" fontAlgn="ctr"/>
                      <a:r>
                        <a:rPr lang="en-US" sz="1500" b="0" i="0" u="none" strike="noStrike" dirty="0" smtClean="0">
                          <a:solidFill>
                            <a:srgbClr val="000000"/>
                          </a:solidFill>
                          <a:effectLst/>
                          <a:latin typeface="Franklin Gothic Book"/>
                        </a:rPr>
                        <a:t> IDA </a:t>
                      </a:r>
                      <a:r>
                        <a:rPr lang="en-US" sz="1500" b="0" i="0" u="none" strike="noStrike" dirty="0">
                          <a:solidFill>
                            <a:srgbClr val="000000"/>
                          </a:solidFill>
                          <a:effectLst/>
                          <a:latin typeface="Franklin Gothic Book"/>
                        </a:rPr>
                        <a:t>(Inferred from Direct Assay)</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500" b="0" i="0" u="none" strike="noStrike" dirty="0">
                          <a:solidFill>
                            <a:srgbClr val="000000"/>
                          </a:solidFill>
                          <a:effectLst/>
                          <a:latin typeface="Franklin Gothic Book"/>
                        </a:rPr>
                        <a:t>233,767</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235" name="Rectangle 234"/>
          <p:cNvSpPr/>
          <p:nvPr/>
        </p:nvSpPr>
        <p:spPr>
          <a:xfrm>
            <a:off x="2309812" y="21071183"/>
            <a:ext cx="8062469" cy="369332"/>
          </a:xfrm>
          <a:prstGeom prst="rect">
            <a:avLst/>
          </a:prstGeom>
        </p:spPr>
        <p:txBody>
          <a:bodyPr wrap="square">
            <a:spAutoFit/>
          </a:bodyPr>
          <a:lstStyle/>
          <a:p>
            <a:pPr marL="342900" indent="-342900">
              <a:buAutoNum type="alphaLcPeriod"/>
            </a:pPr>
            <a:r>
              <a:rPr lang="en-US" sz="1800" b="1" dirty="0" err="1" smtClean="0"/>
              <a:t>UniProt-GoA</a:t>
            </a:r>
            <a:r>
              <a:rPr lang="en-US" sz="1800" b="1" dirty="0" smtClean="0"/>
              <a:t> version: Dec 2011, </a:t>
            </a:r>
            <a:r>
              <a:rPr lang="en-US" sz="1800" b="1" u="sng" dirty="0" smtClean="0">
                <a:solidFill>
                  <a:schemeClr val="accent3">
                    <a:lumMod val="20000"/>
                    <a:lumOff val="80000"/>
                  </a:schemeClr>
                </a:solidFill>
              </a:rPr>
              <a:t>ftp://</a:t>
            </a:r>
            <a:r>
              <a:rPr lang="en-US" sz="1800" b="1" u="sng" dirty="0" err="1" smtClean="0">
                <a:solidFill>
                  <a:schemeClr val="accent3">
                    <a:lumMod val="20000"/>
                    <a:lumOff val="80000"/>
                  </a:schemeClr>
                </a:solidFill>
              </a:rPr>
              <a:t>ftp.ebi.ac.uk</a:t>
            </a:r>
            <a:r>
              <a:rPr lang="en-US" sz="1800" b="1" u="sng" dirty="0" smtClean="0">
                <a:solidFill>
                  <a:schemeClr val="accent3">
                    <a:lumMod val="20000"/>
                    <a:lumOff val="80000"/>
                  </a:schemeClr>
                </a:solidFill>
              </a:rPr>
              <a:t>/pub/databases/GO/</a:t>
            </a:r>
            <a:r>
              <a:rPr lang="en-US" sz="1800" b="1" u="sng" dirty="0" err="1" smtClean="0">
                <a:solidFill>
                  <a:schemeClr val="accent3">
                    <a:lumMod val="20000"/>
                    <a:lumOff val="80000"/>
                  </a:schemeClr>
                </a:solidFill>
              </a:rPr>
              <a:t>goa</a:t>
            </a:r>
            <a:r>
              <a:rPr lang="en-US" sz="1800" b="1" u="sng" dirty="0" smtClean="0">
                <a:solidFill>
                  <a:schemeClr val="accent3">
                    <a:lumMod val="20000"/>
                    <a:lumOff val="80000"/>
                  </a:schemeClr>
                </a:solidFill>
              </a:rPr>
              <a:t>/</a:t>
            </a:r>
          </a:p>
        </p:txBody>
      </p:sp>
      <p:sp>
        <p:nvSpPr>
          <p:cNvPr id="236" name="Rectangle 235"/>
          <p:cNvSpPr/>
          <p:nvPr/>
        </p:nvSpPr>
        <p:spPr>
          <a:xfrm>
            <a:off x="2945071" y="15230574"/>
            <a:ext cx="6089155" cy="400110"/>
          </a:xfrm>
          <a:prstGeom prst="rect">
            <a:avLst/>
          </a:prstGeom>
        </p:spPr>
        <p:txBody>
          <a:bodyPr wrap="square">
            <a:spAutoFit/>
          </a:bodyPr>
          <a:lstStyle/>
          <a:p>
            <a:r>
              <a:rPr lang="en-US" sz="2000" b="1" dirty="0" smtClean="0"/>
              <a:t>Count of </a:t>
            </a:r>
            <a:r>
              <a:rPr lang="en-US" sz="2000" b="1" dirty="0"/>
              <a:t>e</a:t>
            </a:r>
            <a:r>
              <a:rPr lang="en-US" sz="2000" b="1" dirty="0" smtClean="0"/>
              <a:t>xperimental evidence codes in GOA.</a:t>
            </a:r>
          </a:p>
        </p:txBody>
      </p:sp>
      <p:sp>
        <p:nvSpPr>
          <p:cNvPr id="237" name="Rectangle 236"/>
          <p:cNvSpPr/>
          <p:nvPr/>
        </p:nvSpPr>
        <p:spPr>
          <a:xfrm>
            <a:off x="3632200" y="18923061"/>
            <a:ext cx="5402896" cy="707886"/>
          </a:xfrm>
          <a:prstGeom prst="rect">
            <a:avLst/>
          </a:prstGeom>
        </p:spPr>
        <p:txBody>
          <a:bodyPr wrap="square">
            <a:spAutoFit/>
          </a:bodyPr>
          <a:lstStyle/>
          <a:p>
            <a:r>
              <a:rPr lang="en-US" sz="2000" b="1" dirty="0" smtClean="0"/>
              <a:t>Count of all experimental annotations in each ontology in GOA.</a:t>
            </a:r>
          </a:p>
        </p:txBody>
      </p:sp>
      <p:sp>
        <p:nvSpPr>
          <p:cNvPr id="238" name="Rectangle 237"/>
          <p:cNvSpPr/>
          <p:nvPr/>
        </p:nvSpPr>
        <p:spPr>
          <a:xfrm>
            <a:off x="291969" y="24308249"/>
            <a:ext cx="11241972" cy="400110"/>
          </a:xfrm>
          <a:prstGeom prst="rect">
            <a:avLst/>
          </a:prstGeom>
        </p:spPr>
        <p:txBody>
          <a:bodyPr wrap="square">
            <a:spAutoFit/>
          </a:bodyPr>
          <a:lstStyle/>
          <a:p>
            <a:r>
              <a:rPr lang="en-US" sz="2000" b="1" dirty="0" smtClean="0"/>
              <a:t>Listing of the 25 papers in GOA that annotate the most proteins.</a:t>
            </a:r>
          </a:p>
        </p:txBody>
      </p:sp>
      <p:sp>
        <p:nvSpPr>
          <p:cNvPr id="239" name="TextBox 238"/>
          <p:cNvSpPr txBox="1"/>
          <p:nvPr/>
        </p:nvSpPr>
        <p:spPr>
          <a:xfrm>
            <a:off x="13845634" y="34506093"/>
            <a:ext cx="9050920" cy="1323439"/>
          </a:xfrm>
          <a:prstGeom prst="rect">
            <a:avLst/>
          </a:prstGeom>
          <a:noFill/>
        </p:spPr>
        <p:txBody>
          <a:bodyPr wrap="square" rtlCol="0">
            <a:spAutoFit/>
          </a:bodyPr>
          <a:lstStyle/>
          <a:p>
            <a:r>
              <a:rPr lang="en-US" sz="2000" b="1" dirty="0" smtClean="0"/>
              <a:t>Top 50 </a:t>
            </a:r>
            <a:r>
              <a:rPr lang="en-US" sz="2000" b="1" dirty="0"/>
              <a:t>papers predominantly annotate to </a:t>
            </a:r>
            <a:r>
              <a:rPr lang="en-US" sz="2000" b="1" dirty="0" smtClean="0"/>
              <a:t>a limited set of GO annotations. </a:t>
            </a:r>
            <a:r>
              <a:rPr lang="en-US" sz="2000" dirty="0" smtClean="0"/>
              <a:t>Repeated GO terms are highlighted. A species without 5 listed terms did not have 5 or more GO terms associated with it in the top 50 papers. 18/39 listed terms are populated over 30%.</a:t>
            </a:r>
            <a:endParaRPr lang="en-US" sz="2000" i="1" dirty="0"/>
          </a:p>
        </p:txBody>
      </p:sp>
      <p:sp>
        <p:nvSpPr>
          <p:cNvPr id="240" name="TextBox 239"/>
          <p:cNvSpPr txBox="1"/>
          <p:nvPr/>
        </p:nvSpPr>
        <p:spPr>
          <a:xfrm>
            <a:off x="14741805" y="23112845"/>
            <a:ext cx="7315200" cy="523220"/>
          </a:xfrm>
          <a:prstGeom prst="rect">
            <a:avLst/>
          </a:prstGeom>
          <a:noFill/>
        </p:spPr>
        <p:txBody>
          <a:bodyPr wrap="square" rtlCol="0">
            <a:spAutoFit/>
          </a:bodyPr>
          <a:lstStyle/>
          <a:p>
            <a:r>
              <a:rPr lang="en-US" sz="2800" b="1" dirty="0" smtClean="0"/>
              <a:t>Annotation Trends for the Top 50 Papers in GOA</a:t>
            </a:r>
            <a:endParaRPr lang="en-US" sz="2800" b="1" dirty="0"/>
          </a:p>
        </p:txBody>
      </p:sp>
      <p:sp>
        <p:nvSpPr>
          <p:cNvPr id="252" name="TextBox 251"/>
          <p:cNvSpPr txBox="1"/>
          <p:nvPr/>
        </p:nvSpPr>
        <p:spPr>
          <a:xfrm>
            <a:off x="24591570" y="17267107"/>
            <a:ext cx="11298630" cy="2246769"/>
          </a:xfrm>
          <a:prstGeom prst="rect">
            <a:avLst/>
          </a:prstGeom>
          <a:noFill/>
        </p:spPr>
        <p:txBody>
          <a:bodyPr wrap="square" rtlCol="0">
            <a:spAutoFit/>
          </a:bodyPr>
          <a:lstStyle/>
          <a:p>
            <a:r>
              <a:rPr lang="en-US" sz="2000" b="1" dirty="0" smtClean="0"/>
              <a:t>Visualization of between paper sequence identity in each species. </a:t>
            </a:r>
            <a:r>
              <a:rPr lang="en-US" sz="2000" dirty="0" smtClean="0"/>
              <a:t>Each circle depicts the collection of papers from each species in the top 50 papers (no. of papers &gt; 1). Each paper is designated by an arbitrary color and painted on the circumference of a circle. The arc of any one color on the circumference is directly proportional to how many sequences were annotated in that particular paper. A line is drawn between any two papers when a sequence in one paper is sequence identical to a sequence in the other paper. The color of the line indicates whether this sequence identity occurs between sequences that are annotated in the same ontology (red line) or different ontology (black line).</a:t>
            </a:r>
            <a:endParaRPr lang="en-US" sz="2000" i="1" dirty="0"/>
          </a:p>
        </p:txBody>
      </p:sp>
      <p:grpSp>
        <p:nvGrpSpPr>
          <p:cNvPr id="278" name="Group 277"/>
          <p:cNvGrpSpPr/>
          <p:nvPr/>
        </p:nvGrpSpPr>
        <p:grpSpPr>
          <a:xfrm>
            <a:off x="26982780" y="5157199"/>
            <a:ext cx="6376667" cy="12056338"/>
            <a:chOff x="26373666" y="5675403"/>
            <a:chExt cx="6376667" cy="12056338"/>
          </a:xfrm>
        </p:grpSpPr>
        <p:sp>
          <p:nvSpPr>
            <p:cNvPr id="254" name="Rectangle 253"/>
            <p:cNvSpPr/>
            <p:nvPr/>
          </p:nvSpPr>
          <p:spPr>
            <a:xfrm>
              <a:off x="26373666" y="5675403"/>
              <a:ext cx="6376667" cy="1205633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TextBox 254"/>
            <p:cNvSpPr txBox="1"/>
            <p:nvPr/>
          </p:nvSpPr>
          <p:spPr>
            <a:xfrm>
              <a:off x="29938279" y="11076203"/>
              <a:ext cx="1565604" cy="369332"/>
            </a:xfrm>
            <a:prstGeom prst="rect">
              <a:avLst/>
            </a:prstGeom>
            <a:noFill/>
          </p:spPr>
          <p:txBody>
            <a:bodyPr wrap="square" rtlCol="0">
              <a:spAutoFit/>
            </a:bodyPr>
            <a:lstStyle/>
            <a:p>
              <a:r>
                <a:rPr lang="en-US" sz="1800" b="1" i="1" dirty="0" smtClean="0"/>
                <a:t>Human</a:t>
              </a:r>
              <a:endParaRPr lang="en-US" sz="1800" b="1" i="1" dirty="0"/>
            </a:p>
          </p:txBody>
        </p:sp>
        <p:sp>
          <p:nvSpPr>
            <p:cNvPr id="256" name="TextBox 255"/>
            <p:cNvSpPr txBox="1"/>
            <p:nvPr/>
          </p:nvSpPr>
          <p:spPr>
            <a:xfrm>
              <a:off x="27117251" y="8343058"/>
              <a:ext cx="2104336" cy="369332"/>
            </a:xfrm>
            <a:prstGeom prst="rect">
              <a:avLst/>
            </a:prstGeom>
            <a:noFill/>
          </p:spPr>
          <p:txBody>
            <a:bodyPr wrap="square" rtlCol="0">
              <a:spAutoFit/>
            </a:bodyPr>
            <a:lstStyle/>
            <a:p>
              <a:r>
                <a:rPr lang="en-US" sz="1800" b="1" i="1" dirty="0"/>
                <a:t>A. thaliana</a:t>
              </a:r>
              <a:r>
                <a:rPr lang="en-US" sz="1800" dirty="0"/>
                <a:t> </a:t>
              </a:r>
              <a:endParaRPr lang="en-US" sz="1800" b="1" dirty="0"/>
            </a:p>
          </p:txBody>
        </p:sp>
        <p:sp>
          <p:nvSpPr>
            <p:cNvPr id="257" name="TextBox 256"/>
            <p:cNvSpPr txBox="1"/>
            <p:nvPr/>
          </p:nvSpPr>
          <p:spPr>
            <a:xfrm>
              <a:off x="29938279" y="8326081"/>
              <a:ext cx="2301842" cy="369332"/>
            </a:xfrm>
            <a:prstGeom prst="rect">
              <a:avLst/>
            </a:prstGeom>
            <a:noFill/>
          </p:spPr>
          <p:txBody>
            <a:bodyPr wrap="square" rtlCol="0">
              <a:spAutoFit/>
            </a:bodyPr>
            <a:lstStyle/>
            <a:p>
              <a:r>
                <a:rPr lang="en-US" sz="1800" b="1" i="1" dirty="0" smtClean="0"/>
                <a:t>C. </a:t>
              </a:r>
              <a:r>
                <a:rPr lang="en-US" sz="1800" b="1" i="1" dirty="0" err="1" smtClean="0"/>
                <a:t>elegans</a:t>
              </a:r>
              <a:endParaRPr lang="en-US" sz="1800" b="1" i="1" dirty="0"/>
            </a:p>
          </p:txBody>
        </p:sp>
        <p:sp>
          <p:nvSpPr>
            <p:cNvPr id="258" name="TextBox 257"/>
            <p:cNvSpPr txBox="1"/>
            <p:nvPr/>
          </p:nvSpPr>
          <p:spPr>
            <a:xfrm flipH="1">
              <a:off x="27117251" y="11076203"/>
              <a:ext cx="2257955" cy="369332"/>
            </a:xfrm>
            <a:prstGeom prst="rect">
              <a:avLst/>
            </a:prstGeom>
            <a:noFill/>
          </p:spPr>
          <p:txBody>
            <a:bodyPr wrap="square" rtlCol="0">
              <a:spAutoFit/>
            </a:bodyPr>
            <a:lstStyle/>
            <a:p>
              <a:r>
                <a:rPr lang="en-US" sz="1800" b="1" i="1" dirty="0" smtClean="0"/>
                <a:t>D. melanogaster</a:t>
              </a:r>
              <a:endParaRPr lang="en-US" sz="1800" b="1" i="1" dirty="0"/>
            </a:p>
          </p:txBody>
        </p:sp>
        <p:sp>
          <p:nvSpPr>
            <p:cNvPr id="259" name="TextBox 258"/>
            <p:cNvSpPr txBox="1"/>
            <p:nvPr/>
          </p:nvSpPr>
          <p:spPr>
            <a:xfrm>
              <a:off x="27117251" y="14065503"/>
              <a:ext cx="1471355" cy="369332"/>
            </a:xfrm>
            <a:prstGeom prst="rect">
              <a:avLst/>
            </a:prstGeom>
            <a:noFill/>
          </p:spPr>
          <p:txBody>
            <a:bodyPr wrap="square" rtlCol="0">
              <a:spAutoFit/>
            </a:bodyPr>
            <a:lstStyle/>
            <a:p>
              <a:r>
                <a:rPr lang="en-US" sz="1800" b="1" i="1" dirty="0" smtClean="0"/>
                <a:t>Mouse</a:t>
              </a:r>
              <a:endParaRPr lang="en-US" sz="1800" b="1" i="1" dirty="0"/>
            </a:p>
          </p:txBody>
        </p:sp>
        <p:sp>
          <p:nvSpPr>
            <p:cNvPr id="260" name="TextBox 259"/>
            <p:cNvSpPr txBox="1"/>
            <p:nvPr/>
          </p:nvSpPr>
          <p:spPr>
            <a:xfrm>
              <a:off x="29938279" y="17042271"/>
              <a:ext cx="1926739" cy="369332"/>
            </a:xfrm>
            <a:prstGeom prst="rect">
              <a:avLst/>
            </a:prstGeom>
            <a:noFill/>
          </p:spPr>
          <p:txBody>
            <a:bodyPr wrap="square" rtlCol="0">
              <a:spAutoFit/>
            </a:bodyPr>
            <a:lstStyle/>
            <a:p>
              <a:r>
                <a:rPr lang="en-US" sz="1800" b="1" i="1" dirty="0" smtClean="0"/>
                <a:t>S. </a:t>
              </a:r>
              <a:r>
                <a:rPr lang="en-US" sz="1800" b="1" i="1" dirty="0" err="1" smtClean="0"/>
                <a:t>cerevisiae</a:t>
              </a:r>
              <a:endParaRPr lang="en-US" sz="1800" b="1" i="1" dirty="0"/>
            </a:p>
          </p:txBody>
        </p:sp>
        <p:pic>
          <p:nvPicPr>
            <p:cNvPr id="261" name="Picture 260" descr="CDHITcompare.AThaliana.cytoscape.100.0percent.2012-07-04.a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93084" y="5914295"/>
              <a:ext cx="2430214" cy="2430214"/>
            </a:xfrm>
            <a:prstGeom prst="rect">
              <a:avLst/>
            </a:prstGeom>
          </p:spPr>
        </p:pic>
        <p:pic>
          <p:nvPicPr>
            <p:cNvPr id="262" name="Picture 261" descr="CDHITcompare.Celegans.cytoscape.100.0percent.2012-07-04.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08284" y="5935769"/>
              <a:ext cx="2387266" cy="2387266"/>
            </a:xfrm>
            <a:prstGeom prst="rect">
              <a:avLst/>
            </a:prstGeom>
          </p:spPr>
        </p:pic>
        <p:pic>
          <p:nvPicPr>
            <p:cNvPr id="263" name="Picture 262" descr="CDHITcompare.Drosophila.cytoscape.100.0percent.2012-07-04.all-Ontolog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41057" y="8872500"/>
              <a:ext cx="2334268" cy="2334268"/>
            </a:xfrm>
            <a:prstGeom prst="rect">
              <a:avLst/>
            </a:prstGeom>
          </p:spPr>
        </p:pic>
        <p:pic>
          <p:nvPicPr>
            <p:cNvPr id="264" name="Picture 263" descr="CDHITcompare.cytoscape.Human.100.0percent.2012-07-04.al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940739" y="8891555"/>
              <a:ext cx="2322357" cy="2322357"/>
            </a:xfrm>
            <a:prstGeom prst="rect">
              <a:avLst/>
            </a:prstGeom>
          </p:spPr>
        </p:pic>
        <p:pic>
          <p:nvPicPr>
            <p:cNvPr id="265" name="Picture 264" descr="CDHITcompare.Mouse.cytoscape.100.0percent.2012-07-0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093084" y="11734759"/>
              <a:ext cx="2430214" cy="2430214"/>
            </a:xfrm>
            <a:prstGeom prst="rect">
              <a:avLst/>
            </a:prstGeom>
          </p:spPr>
        </p:pic>
        <p:pic>
          <p:nvPicPr>
            <p:cNvPr id="266" name="Picture 265" descr="CDHITcompare.TB.cytoscape.100.0percent.2012-07-04.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30910" y="11782432"/>
              <a:ext cx="2342014" cy="2342014"/>
            </a:xfrm>
            <a:prstGeom prst="rect">
              <a:avLst/>
            </a:prstGeom>
          </p:spPr>
        </p:pic>
        <p:sp>
          <p:nvSpPr>
            <p:cNvPr id="267" name="Rectangle 266"/>
            <p:cNvSpPr/>
            <p:nvPr/>
          </p:nvSpPr>
          <p:spPr>
            <a:xfrm>
              <a:off x="29938279" y="14065503"/>
              <a:ext cx="2764082" cy="369332"/>
            </a:xfrm>
            <a:prstGeom prst="rect">
              <a:avLst/>
            </a:prstGeom>
          </p:spPr>
          <p:txBody>
            <a:bodyPr wrap="square">
              <a:spAutoFit/>
            </a:bodyPr>
            <a:lstStyle/>
            <a:p>
              <a:r>
                <a:rPr lang="en-US" sz="1800" b="1" i="1" dirty="0"/>
                <a:t>M. tuberculosis</a:t>
              </a:r>
              <a:r>
                <a:rPr lang="en-US" sz="1800" dirty="0"/>
                <a:t> </a:t>
              </a:r>
              <a:endParaRPr lang="en-US" sz="1800" b="1" dirty="0" smtClean="0"/>
            </a:p>
          </p:txBody>
        </p:sp>
        <p:pic>
          <p:nvPicPr>
            <p:cNvPr id="268" name="Picture 267" descr="CDHITcompare.Pombe.cytoscape.100.0percent.2012-07-0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142343" y="14692965"/>
              <a:ext cx="2331697" cy="2331697"/>
            </a:xfrm>
            <a:prstGeom prst="rect">
              <a:avLst/>
            </a:prstGeom>
          </p:spPr>
        </p:pic>
        <p:sp>
          <p:nvSpPr>
            <p:cNvPr id="269" name="Rectangle 268"/>
            <p:cNvSpPr/>
            <p:nvPr/>
          </p:nvSpPr>
          <p:spPr>
            <a:xfrm>
              <a:off x="27117251" y="17051265"/>
              <a:ext cx="1165024" cy="369332"/>
            </a:xfrm>
            <a:prstGeom prst="rect">
              <a:avLst/>
            </a:prstGeom>
          </p:spPr>
          <p:txBody>
            <a:bodyPr wrap="square">
              <a:spAutoFit/>
            </a:bodyPr>
            <a:lstStyle/>
            <a:p>
              <a:r>
                <a:rPr lang="en-US" sz="1600" b="1" i="1" dirty="0"/>
                <a:t>S. </a:t>
              </a:r>
              <a:r>
                <a:rPr lang="en-US" sz="1800" b="1" i="1" dirty="0" err="1"/>
                <a:t>pombe</a:t>
              </a:r>
              <a:r>
                <a:rPr lang="en-US" sz="1600" dirty="0"/>
                <a:t> </a:t>
              </a:r>
              <a:endParaRPr lang="en-US" sz="1600" b="1" dirty="0" smtClean="0"/>
            </a:p>
          </p:txBody>
        </p:sp>
        <p:pic>
          <p:nvPicPr>
            <p:cNvPr id="270" name="Picture 269" descr="CDHITcompare.SacC.cytoscape.100.0percent.2012-07-04.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936069" y="14692965"/>
              <a:ext cx="2331697" cy="2331697"/>
            </a:xfrm>
            <a:prstGeom prst="rect">
              <a:avLst/>
            </a:prstGeom>
          </p:spPr>
        </p:pic>
        <p:cxnSp>
          <p:nvCxnSpPr>
            <p:cNvPr id="271" name="Straight Connector 270"/>
            <p:cNvCxnSpPr/>
            <p:nvPr/>
          </p:nvCxnSpPr>
          <p:spPr>
            <a:xfrm>
              <a:off x="27840606" y="17605941"/>
              <a:ext cx="36324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9491606" y="17605941"/>
              <a:ext cx="36324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73" name="TextBox 272"/>
            <p:cNvSpPr txBox="1"/>
            <p:nvPr/>
          </p:nvSpPr>
          <p:spPr>
            <a:xfrm>
              <a:off x="28140349" y="17454741"/>
              <a:ext cx="1816100" cy="276999"/>
            </a:xfrm>
            <a:prstGeom prst="rect">
              <a:avLst/>
            </a:prstGeom>
            <a:noFill/>
          </p:spPr>
          <p:txBody>
            <a:bodyPr wrap="square" rtlCol="0">
              <a:spAutoFit/>
            </a:bodyPr>
            <a:lstStyle/>
            <a:p>
              <a:r>
                <a:rPr lang="en-US" sz="1200" dirty="0" smtClean="0"/>
                <a:t>Different Ontology</a:t>
              </a:r>
              <a:endParaRPr lang="en-US" sz="1200" dirty="0"/>
            </a:p>
          </p:txBody>
        </p:sp>
        <p:sp>
          <p:nvSpPr>
            <p:cNvPr id="274" name="TextBox 273"/>
            <p:cNvSpPr txBox="1"/>
            <p:nvPr/>
          </p:nvSpPr>
          <p:spPr>
            <a:xfrm>
              <a:off x="29821806" y="17454741"/>
              <a:ext cx="1270000" cy="276999"/>
            </a:xfrm>
            <a:prstGeom prst="rect">
              <a:avLst/>
            </a:prstGeom>
            <a:noFill/>
          </p:spPr>
          <p:txBody>
            <a:bodyPr wrap="square" rtlCol="0">
              <a:spAutoFit/>
            </a:bodyPr>
            <a:lstStyle/>
            <a:p>
              <a:r>
                <a:rPr lang="en-US" sz="1200" dirty="0" smtClean="0"/>
                <a:t>Same Ontology</a:t>
              </a:r>
              <a:endParaRPr lang="en-US" sz="1200" dirty="0"/>
            </a:p>
          </p:txBody>
        </p:sp>
      </p:grpSp>
      <p:sp>
        <p:nvSpPr>
          <p:cNvPr id="276" name="Rectangle 275"/>
          <p:cNvSpPr/>
          <p:nvPr/>
        </p:nvSpPr>
        <p:spPr>
          <a:xfrm>
            <a:off x="25010278" y="20137766"/>
            <a:ext cx="10602230" cy="707886"/>
          </a:xfrm>
          <a:prstGeom prst="rect">
            <a:avLst/>
          </a:prstGeom>
        </p:spPr>
        <p:txBody>
          <a:bodyPr wrap="square">
            <a:spAutoFit/>
          </a:bodyPr>
          <a:lstStyle/>
          <a:p>
            <a:r>
              <a:rPr lang="en-US" sz="2000" b="1" dirty="0" smtClean="0"/>
              <a:t>An analysis of sequence redundancy in the top 50 papers shows that the majority of examined species exhibit redundancy levels above 30% (highlighted).</a:t>
            </a:r>
          </a:p>
        </p:txBody>
      </p:sp>
      <p:pic>
        <p:nvPicPr>
          <p:cNvPr id="296" name="Picture 295"/>
          <p:cNvPicPr>
            <a:picLocks noChangeAspect="1"/>
          </p:cNvPicPr>
          <p:nvPr/>
        </p:nvPicPr>
        <p:blipFill>
          <a:blip r:embed="rId19"/>
          <a:stretch>
            <a:fillRect/>
          </a:stretch>
        </p:blipFill>
        <p:spPr>
          <a:xfrm>
            <a:off x="31143577" y="34334532"/>
            <a:ext cx="1295400" cy="1346200"/>
          </a:xfrm>
          <a:prstGeom prst="rect">
            <a:avLst/>
          </a:prstGeom>
        </p:spPr>
      </p:pic>
      <p:pic>
        <p:nvPicPr>
          <p:cNvPr id="297" name="Picture 296"/>
          <p:cNvPicPr>
            <a:picLocks noChangeAspect="1"/>
          </p:cNvPicPr>
          <p:nvPr/>
        </p:nvPicPr>
        <p:blipFill>
          <a:blip r:embed="rId20"/>
          <a:stretch>
            <a:fillRect/>
          </a:stretch>
        </p:blipFill>
        <p:spPr>
          <a:xfrm>
            <a:off x="28276413" y="33864632"/>
            <a:ext cx="2806700" cy="1816100"/>
          </a:xfrm>
          <a:prstGeom prst="rect">
            <a:avLst/>
          </a:prstGeom>
        </p:spPr>
      </p:pic>
      <p:grpSp>
        <p:nvGrpSpPr>
          <p:cNvPr id="306" name="Group 305"/>
          <p:cNvGrpSpPr/>
          <p:nvPr/>
        </p:nvGrpSpPr>
        <p:grpSpPr>
          <a:xfrm>
            <a:off x="298314" y="24657851"/>
            <a:ext cx="11943978" cy="9764989"/>
            <a:chOff x="298314" y="24223396"/>
            <a:chExt cx="11943978" cy="9764989"/>
          </a:xfrm>
        </p:grpSpPr>
        <p:grpSp>
          <p:nvGrpSpPr>
            <p:cNvPr id="303" name="Group 302"/>
            <p:cNvGrpSpPr>
              <a:grpSpLocks noChangeAspect="1"/>
            </p:cNvGrpSpPr>
            <p:nvPr/>
          </p:nvGrpSpPr>
          <p:grpSpPr>
            <a:xfrm>
              <a:off x="298314" y="24223396"/>
              <a:ext cx="11943978" cy="9764989"/>
              <a:chOff x="343402" y="23747204"/>
              <a:chExt cx="6415507" cy="5245105"/>
            </a:xfrm>
          </p:grpSpPr>
          <p:sp>
            <p:nvSpPr>
              <p:cNvPr id="230" name="Rectangle 229"/>
              <p:cNvSpPr/>
              <p:nvPr/>
            </p:nvSpPr>
            <p:spPr>
              <a:xfrm>
                <a:off x="343402" y="23755487"/>
                <a:ext cx="6415507" cy="52367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2" name="Picture 301" descr="PaperTable-short-v3.pdf"/>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5409" y="23747204"/>
                <a:ext cx="6413500" cy="5245105"/>
              </a:xfrm>
              <a:prstGeom prst="rect">
                <a:avLst/>
              </a:prstGeom>
            </p:spPr>
          </p:pic>
        </p:grpSp>
        <p:sp>
          <p:nvSpPr>
            <p:cNvPr id="229" name="TextBox 228"/>
            <p:cNvSpPr txBox="1"/>
            <p:nvPr/>
          </p:nvSpPr>
          <p:spPr>
            <a:xfrm>
              <a:off x="11204033" y="24650652"/>
              <a:ext cx="228600" cy="246221"/>
            </a:xfrm>
            <a:prstGeom prst="rect">
              <a:avLst/>
            </a:prstGeom>
            <a:noFill/>
          </p:spPr>
          <p:txBody>
            <a:bodyPr wrap="square" rtlCol="0">
              <a:spAutoFit/>
            </a:bodyPr>
            <a:lstStyle/>
            <a:p>
              <a:r>
                <a:rPr lang="en-US" sz="1000" b="1" dirty="0" smtClean="0">
                  <a:solidFill>
                    <a:srgbClr val="5C9FA7"/>
                  </a:solidFill>
                </a:rPr>
                <a:t>a</a:t>
              </a:r>
              <a:endParaRPr lang="en-US" sz="1000" b="1" dirty="0">
                <a:solidFill>
                  <a:srgbClr val="5C9FA7"/>
                </a:solidFill>
              </a:endParaRPr>
            </a:p>
          </p:txBody>
        </p:sp>
      </p:grpSp>
      <p:graphicFrame>
        <p:nvGraphicFramePr>
          <p:cNvPr id="308" name="Table 307"/>
          <p:cNvGraphicFramePr>
            <a:graphicFrameLocks noGrp="1"/>
          </p:cNvGraphicFramePr>
          <p:nvPr>
            <p:extLst>
              <p:ext uri="{D42A27DB-BD31-4B8C-83A1-F6EECF244321}">
                <p14:modId xmlns:p14="http://schemas.microsoft.com/office/powerpoint/2010/main" val="2634136540"/>
              </p:ext>
            </p:extLst>
          </p:nvPr>
        </p:nvGraphicFramePr>
        <p:xfrm>
          <a:off x="25008008" y="20853699"/>
          <a:ext cx="10515600" cy="2667000"/>
        </p:xfrm>
        <a:graphic>
          <a:graphicData uri="http://schemas.openxmlformats.org/drawingml/2006/table">
            <a:tbl>
              <a:tblPr/>
              <a:tblGrid>
                <a:gridCol w="1574800"/>
                <a:gridCol w="1219200"/>
                <a:gridCol w="1384300"/>
                <a:gridCol w="1143000"/>
                <a:gridCol w="1333500"/>
                <a:gridCol w="1206500"/>
                <a:gridCol w="1320800"/>
                <a:gridCol w="1333500"/>
              </a:tblGrid>
              <a:tr h="736600">
                <a:tc>
                  <a:txBody>
                    <a:bodyPr/>
                    <a:lstStyle/>
                    <a:p>
                      <a:pPr algn="l" fontAlgn="b"/>
                      <a:r>
                        <a:rPr lang="en-US" sz="1800" b="1" i="0" u="none" strike="noStrike">
                          <a:solidFill>
                            <a:srgbClr val="79B2B8"/>
                          </a:solidFill>
                          <a:effectLst/>
                          <a:latin typeface="Franklin Gothic Book"/>
                        </a:rPr>
                        <a:t>Species</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ctr" fontAlgn="b"/>
                      <a:r>
                        <a:rPr lang="en-US" sz="1800" b="1" i="0" u="none" strike="noStrike">
                          <a:solidFill>
                            <a:srgbClr val="79B2B8"/>
                          </a:solidFill>
                          <a:effectLst/>
                          <a:latin typeface="Franklin Gothic Book"/>
                        </a:rPr>
                        <a:t>Total Sequences</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l" fontAlgn="b"/>
                      <a:r>
                        <a:rPr lang="en-US" sz="1800" b="1" i="0" u="none" strike="noStrike">
                          <a:solidFill>
                            <a:srgbClr val="79B2B8"/>
                          </a:solidFill>
                          <a:effectLst/>
                          <a:latin typeface="Franklin Gothic Book"/>
                        </a:rPr>
                        <a:t>No. Clusters 100% Seq ID</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ctr" fontAlgn="b"/>
                      <a:r>
                        <a:rPr lang="en-US" sz="1800" b="1" i="0" u="none" strike="noStrike">
                          <a:solidFill>
                            <a:srgbClr val="79B2B8"/>
                          </a:solidFill>
                          <a:effectLst/>
                          <a:latin typeface="Franklin Gothic Book"/>
                        </a:rPr>
                        <a:t>Percent Redundant</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l" fontAlgn="b"/>
                      <a:r>
                        <a:rPr lang="en-US" sz="1800" b="1" i="0" u="none" strike="noStrike" dirty="0">
                          <a:solidFill>
                            <a:srgbClr val="79B2B8"/>
                          </a:solidFill>
                          <a:effectLst/>
                          <a:latin typeface="Franklin Gothic Book"/>
                        </a:rPr>
                        <a:t>No. Clusters 97% </a:t>
                      </a:r>
                      <a:r>
                        <a:rPr lang="en-US" sz="1800" b="1" i="0" u="none" strike="noStrike" dirty="0" err="1">
                          <a:solidFill>
                            <a:srgbClr val="79B2B8"/>
                          </a:solidFill>
                          <a:effectLst/>
                          <a:latin typeface="Franklin Gothic Book"/>
                        </a:rPr>
                        <a:t>Seq</a:t>
                      </a:r>
                      <a:r>
                        <a:rPr lang="en-US" sz="1800" b="1" i="0" u="none" strike="noStrike" dirty="0">
                          <a:solidFill>
                            <a:srgbClr val="79B2B8"/>
                          </a:solidFill>
                          <a:effectLst/>
                          <a:latin typeface="Franklin Gothic Book"/>
                        </a:rPr>
                        <a:t> ID</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ctr" fontAlgn="b"/>
                      <a:r>
                        <a:rPr lang="en-US" sz="1800" b="1" i="0" u="none" strike="noStrike">
                          <a:solidFill>
                            <a:srgbClr val="79B2B8"/>
                          </a:solidFill>
                          <a:effectLst/>
                          <a:latin typeface="Franklin Gothic Book"/>
                        </a:rPr>
                        <a:t>Percent Redundant</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l" fontAlgn="b"/>
                      <a:r>
                        <a:rPr lang="en-US" sz="1800" b="1" i="0" u="none" strike="noStrike">
                          <a:solidFill>
                            <a:srgbClr val="79B2B8"/>
                          </a:solidFill>
                          <a:effectLst/>
                          <a:latin typeface="Franklin Gothic Book"/>
                        </a:rPr>
                        <a:t>No. Clusters 95% Seq ID</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c>
                  <a:txBody>
                    <a:bodyPr/>
                    <a:lstStyle/>
                    <a:p>
                      <a:pPr algn="ctr" fontAlgn="b"/>
                      <a:r>
                        <a:rPr lang="en-US" sz="1800" b="1" i="0" u="none" strike="noStrike">
                          <a:solidFill>
                            <a:srgbClr val="79B2B8"/>
                          </a:solidFill>
                          <a:effectLst/>
                          <a:latin typeface="Franklin Gothic Book"/>
                        </a:rPr>
                        <a:t>Percent Redundant</a:t>
                      </a:r>
                    </a:p>
                  </a:txBody>
                  <a:tcPr marL="12700" marR="12700" marT="12700" marB="0" anchor="b">
                    <a:lnL>
                      <a:noFill/>
                    </a:lnL>
                    <a:lnR>
                      <a:noFill/>
                    </a:lnR>
                    <a:lnT>
                      <a:noFill/>
                    </a:lnT>
                    <a:lnB w="6350" cap="flat" cmpd="sng" algn="ctr">
                      <a:solidFill>
                        <a:srgbClr val="404040"/>
                      </a:solidFill>
                      <a:prstDash val="solid"/>
                      <a:round/>
                      <a:headEnd type="none" w="med" len="med"/>
                      <a:tailEnd type="none" w="med" len="med"/>
                    </a:lnB>
                    <a:solidFill>
                      <a:srgbClr val="000000"/>
                    </a:solidFill>
                  </a:tcPr>
                </a:tc>
              </a:tr>
              <a:tr h="228600">
                <a:tc>
                  <a:txBody>
                    <a:bodyPr/>
                    <a:lstStyle/>
                    <a:p>
                      <a:pPr algn="l" fontAlgn="b"/>
                      <a:r>
                        <a:rPr lang="en-US" sz="1500" b="0" i="1" u="none" strike="noStrike">
                          <a:solidFill>
                            <a:srgbClr val="000000"/>
                          </a:solidFill>
                          <a:effectLst/>
                          <a:latin typeface="Franklin Gothic Book"/>
                        </a:rPr>
                        <a:t>A. thalliana</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8879</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4694</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47%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4640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48%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4595</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48%</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r>
              <a:tr h="228600">
                <a:tc>
                  <a:txBody>
                    <a:bodyPr/>
                    <a:lstStyle/>
                    <a:p>
                      <a:pPr algn="l" fontAlgn="b"/>
                      <a:r>
                        <a:rPr lang="en-US" sz="1500" b="0" i="1" u="none" strike="noStrike">
                          <a:solidFill>
                            <a:srgbClr val="000000"/>
                          </a:solidFill>
                          <a:effectLst/>
                          <a:latin typeface="Franklin Gothic Book"/>
                        </a:rPr>
                        <a:t>C. elegans</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8416</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3338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60%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3296</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61%</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3292</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61%</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r>
              <a:tr h="228600">
                <a:tc>
                  <a:txBody>
                    <a:bodyPr/>
                    <a:lstStyle/>
                    <a:p>
                      <a:pPr algn="l" fontAlgn="b"/>
                      <a:r>
                        <a:rPr lang="en-US" sz="1500" b="0" i="1" u="none" strike="noStrike">
                          <a:solidFill>
                            <a:srgbClr val="000000"/>
                          </a:solidFill>
                          <a:effectLst/>
                          <a:latin typeface="Franklin Gothic Book"/>
                        </a:rPr>
                        <a:t>D. melanogaster</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1217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1003</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787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35%</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767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37%</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r>
              <a:tr h="228600">
                <a:tc>
                  <a:txBody>
                    <a:bodyPr/>
                    <a:lstStyle/>
                    <a:p>
                      <a:pPr algn="l" fontAlgn="b"/>
                      <a:r>
                        <a:rPr lang="en-US" sz="1500" b="0" i="1" u="none" strike="noStrike">
                          <a:solidFill>
                            <a:srgbClr val="000000"/>
                          </a:solidFill>
                          <a:effectLst/>
                          <a:latin typeface="Franklin Gothic Book"/>
                        </a:rPr>
                        <a:t>Human</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5593</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4509</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19%</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3889</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30%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3748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33%</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r>
              <a:tr h="228600">
                <a:tc>
                  <a:txBody>
                    <a:bodyPr/>
                    <a:lstStyle/>
                    <a:p>
                      <a:pPr algn="l" fontAlgn="b"/>
                      <a:r>
                        <a:rPr lang="en-US" sz="1500" b="0" i="1" u="none" strike="noStrike">
                          <a:solidFill>
                            <a:srgbClr val="000000"/>
                          </a:solidFill>
                          <a:effectLst/>
                          <a:latin typeface="Franklin Gothic Book"/>
                        </a:rPr>
                        <a:t>M. tuberculosis </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2351</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1702</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1700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1700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r>
              <a:tr h="228600">
                <a:tc>
                  <a:txBody>
                    <a:bodyPr/>
                    <a:lstStyle/>
                    <a:p>
                      <a:pPr algn="l" fontAlgn="b"/>
                      <a:r>
                        <a:rPr lang="en-US" sz="1500" b="0" i="1" u="none" strike="noStrike">
                          <a:solidFill>
                            <a:srgbClr val="000000"/>
                          </a:solidFill>
                          <a:effectLst/>
                          <a:latin typeface="Franklin Gothic Book"/>
                        </a:rPr>
                        <a:t>Mouse</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4220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2273</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46%</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1907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55%</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c>
                  <a:txBody>
                    <a:bodyPr/>
                    <a:lstStyle/>
                    <a:p>
                      <a:pPr algn="ctr" fontAlgn="b"/>
                      <a:r>
                        <a:rPr lang="en-US" sz="1500" b="0" i="0" u="none" strike="noStrike">
                          <a:solidFill>
                            <a:srgbClr val="000000"/>
                          </a:solidFill>
                          <a:effectLst/>
                          <a:latin typeface="Franklin Gothic Book"/>
                        </a:rPr>
                        <a:t>1813</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FFFFFF"/>
                          </a:solidFill>
                          <a:effectLst/>
                          <a:latin typeface="Franklin Gothic Book"/>
                        </a:rPr>
                        <a:t>57%</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CC1229"/>
                    </a:solidFill>
                  </a:tcPr>
                </a:tc>
              </a:tr>
              <a:tr h="228600">
                <a:tc>
                  <a:txBody>
                    <a:bodyPr/>
                    <a:lstStyle/>
                    <a:p>
                      <a:pPr algn="l" fontAlgn="b"/>
                      <a:r>
                        <a:rPr lang="en-US" sz="1500" b="0" i="1" u="none" strike="noStrike">
                          <a:solidFill>
                            <a:srgbClr val="000000"/>
                          </a:solidFill>
                          <a:effectLst/>
                          <a:latin typeface="Franklin Gothic Book"/>
                        </a:rPr>
                        <a:t>S. cerevisiae</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3542</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2550</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2547</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2546</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28%</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r>
              <a:tr h="228600">
                <a:tc>
                  <a:txBody>
                    <a:bodyPr/>
                    <a:lstStyle/>
                    <a:p>
                      <a:pPr algn="l" fontAlgn="b"/>
                      <a:r>
                        <a:rPr lang="en-US" sz="1500" b="0" i="1" u="none" strike="noStrike">
                          <a:solidFill>
                            <a:srgbClr val="000000"/>
                          </a:solidFill>
                          <a:effectLst/>
                          <a:latin typeface="Franklin Gothic Book"/>
                        </a:rPr>
                        <a:t>S. pombe</a:t>
                      </a:r>
                    </a:p>
                  </a:txBody>
                  <a:tcPr marL="12700" marR="12700" marT="12700" marB="0" anchor="b">
                    <a:lnL w="6350" cap="flat" cmpd="sng" algn="ctr">
                      <a:solidFill>
                        <a:srgbClr val="404040"/>
                      </a:solidFill>
                      <a:prstDash val="solid"/>
                      <a:round/>
                      <a:headEnd type="none" w="med" len="med"/>
                      <a:tailEnd type="none" w="med" len="med"/>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4502</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4281</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5%</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4262</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5%</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a:solidFill>
                            <a:srgbClr val="000000"/>
                          </a:solidFill>
                          <a:effectLst/>
                          <a:latin typeface="Franklin Gothic Book"/>
                        </a:rPr>
                        <a:t>4253</a:t>
                      </a:r>
                    </a:p>
                  </a:txBody>
                  <a:tcPr marL="12700" marR="12700" marT="12700" marB="0" anchor="b">
                    <a:lnL>
                      <a:noFill/>
                    </a:lnL>
                    <a:lnR>
                      <a:noFill/>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c>
                  <a:txBody>
                    <a:bodyPr/>
                    <a:lstStyle/>
                    <a:p>
                      <a:pPr algn="ctr" fontAlgn="b"/>
                      <a:r>
                        <a:rPr lang="en-US" sz="1500" b="0" i="0" u="none" strike="noStrike" dirty="0">
                          <a:solidFill>
                            <a:srgbClr val="000000"/>
                          </a:solidFill>
                          <a:effectLst/>
                          <a:latin typeface="Franklin Gothic Book"/>
                        </a:rPr>
                        <a:t>6%</a:t>
                      </a:r>
                    </a:p>
                  </a:txBody>
                  <a:tcPr marL="12700" marR="12700" marT="12700" marB="0" anchor="b">
                    <a:lnL>
                      <a:noFill/>
                    </a:lnL>
                    <a:lnR w="6350" cap="flat" cmpd="sng" algn="ctr">
                      <a:solidFill>
                        <a:srgbClr val="404040"/>
                      </a:solidFill>
                      <a:prstDash val="solid"/>
                      <a:round/>
                      <a:headEnd type="none" w="med" len="med"/>
                      <a:tailEnd type="none" w="med" len="med"/>
                    </a:lnR>
                    <a:lnT w="6350" cap="flat" cmpd="sng" algn="ctr">
                      <a:solidFill>
                        <a:srgbClr val="404040"/>
                      </a:solidFill>
                      <a:prstDash val="solid"/>
                      <a:round/>
                      <a:headEnd type="none" w="med" len="med"/>
                      <a:tailEnd type="none" w="med" len="med"/>
                    </a:lnT>
                    <a:lnB w="6350" cap="flat" cmpd="sng" algn="ctr">
                      <a:solidFill>
                        <a:srgbClr val="404040"/>
                      </a:solidFill>
                      <a:prstDash val="solid"/>
                      <a:round/>
                      <a:headEnd type="none" w="med" len="med"/>
                      <a:tailEnd type="none" w="med" len="med"/>
                    </a:lnB>
                    <a:solidFill>
                      <a:srgbClr val="FFFFFF"/>
                    </a:solidFill>
                  </a:tcPr>
                </a:tc>
              </a:tr>
            </a:tbl>
          </a:graphicData>
        </a:graphic>
      </p:graphicFrame>
      <p:sp>
        <p:nvSpPr>
          <p:cNvPr id="307" name="TextBox 306"/>
          <p:cNvSpPr txBox="1"/>
          <p:nvPr/>
        </p:nvSpPr>
        <p:spPr>
          <a:xfrm>
            <a:off x="28901863" y="20927488"/>
            <a:ext cx="473237" cy="307777"/>
          </a:xfrm>
          <a:prstGeom prst="rect">
            <a:avLst/>
          </a:prstGeom>
          <a:noFill/>
        </p:spPr>
        <p:txBody>
          <a:bodyPr wrap="square" rtlCol="0">
            <a:spAutoFit/>
          </a:bodyPr>
          <a:lstStyle/>
          <a:p>
            <a:r>
              <a:rPr lang="en-US" sz="1400" b="1" dirty="0" smtClean="0">
                <a:solidFill>
                  <a:srgbClr val="5C9FA7"/>
                </a:solidFill>
              </a:rPr>
              <a:t>a</a:t>
            </a:r>
            <a:endParaRPr lang="en-US" sz="1400" b="1" dirty="0">
              <a:solidFill>
                <a:srgbClr val="5C9FA7"/>
              </a:solidFill>
            </a:endParaRPr>
          </a:p>
        </p:txBody>
      </p:sp>
      <p:sp>
        <p:nvSpPr>
          <p:cNvPr id="309" name="Rectangle 308"/>
          <p:cNvSpPr/>
          <p:nvPr/>
        </p:nvSpPr>
        <p:spPr>
          <a:xfrm>
            <a:off x="25313002" y="23542327"/>
            <a:ext cx="7389233" cy="369332"/>
          </a:xfrm>
          <a:prstGeom prst="rect">
            <a:avLst/>
          </a:prstGeom>
        </p:spPr>
        <p:txBody>
          <a:bodyPr wrap="square">
            <a:spAutoFit/>
          </a:bodyPr>
          <a:lstStyle/>
          <a:p>
            <a:pPr marL="342900" indent="-342900">
              <a:buAutoNum type="alphaLcPeriod"/>
            </a:pPr>
            <a:r>
              <a:rPr lang="en-US" sz="1800" b="1" dirty="0" smtClean="0"/>
              <a:t>Clustering performed by CD-Hit, </a:t>
            </a:r>
            <a:r>
              <a:rPr lang="en-US" sz="1800" b="1" u="sng" dirty="0" smtClean="0">
                <a:solidFill>
                  <a:schemeClr val="accent3">
                    <a:lumMod val="20000"/>
                    <a:lumOff val="80000"/>
                  </a:schemeClr>
                </a:solidFill>
              </a:rPr>
              <a:t>http</a:t>
            </a:r>
            <a:r>
              <a:rPr lang="en-US" sz="1800" b="1" u="sng" dirty="0">
                <a:solidFill>
                  <a:schemeClr val="accent3">
                    <a:lumMod val="20000"/>
                    <a:lumOff val="80000"/>
                  </a:schemeClr>
                </a:solidFill>
              </a:rPr>
              <a:t>://</a:t>
            </a:r>
            <a:r>
              <a:rPr lang="en-US" sz="1800" b="1" u="sng" dirty="0" err="1">
                <a:solidFill>
                  <a:schemeClr val="accent3">
                    <a:lumMod val="20000"/>
                    <a:lumOff val="80000"/>
                  </a:schemeClr>
                </a:solidFill>
              </a:rPr>
              <a:t>weizhong-lab.ucsd.edu</a:t>
            </a:r>
            <a:r>
              <a:rPr lang="en-US" sz="1800" b="1" u="sng" dirty="0">
                <a:solidFill>
                  <a:schemeClr val="accent3">
                    <a:lumMod val="20000"/>
                    <a:lumOff val="80000"/>
                  </a:schemeClr>
                </a:solidFill>
              </a:rPr>
              <a:t>/cd-hit/</a:t>
            </a:r>
            <a:endParaRPr lang="en-US" sz="1800" b="1" u="sng" dirty="0" smtClean="0">
              <a:solidFill>
                <a:schemeClr val="accent3">
                  <a:lumMod val="20000"/>
                  <a:lumOff val="80000"/>
                </a:schemeClr>
              </a:solidFill>
            </a:endParaRPr>
          </a:p>
        </p:txBody>
      </p:sp>
      <p:grpSp>
        <p:nvGrpSpPr>
          <p:cNvPr id="343" name="Group 342"/>
          <p:cNvGrpSpPr/>
          <p:nvPr/>
        </p:nvGrpSpPr>
        <p:grpSpPr>
          <a:xfrm>
            <a:off x="13867026" y="23693786"/>
            <a:ext cx="8894827" cy="10865428"/>
            <a:chOff x="13867026" y="23693786"/>
            <a:chExt cx="8894827" cy="10865428"/>
          </a:xfrm>
        </p:grpSpPr>
        <p:grpSp>
          <p:nvGrpSpPr>
            <p:cNvPr id="241" name="Group 240"/>
            <p:cNvGrpSpPr/>
            <p:nvPr/>
          </p:nvGrpSpPr>
          <p:grpSpPr>
            <a:xfrm>
              <a:off x="13867026" y="23693786"/>
              <a:ext cx="8894827" cy="10865428"/>
              <a:chOff x="14067729" y="23659375"/>
              <a:chExt cx="8894827" cy="10865428"/>
            </a:xfrm>
          </p:grpSpPr>
          <p:pic>
            <p:nvPicPr>
              <p:cNvPr id="242" name="Picture 241" descr="Top5GOTerms.pdf"/>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67729" y="23659375"/>
                <a:ext cx="8894827" cy="10865428"/>
              </a:xfrm>
              <a:prstGeom prst="rect">
                <a:avLst/>
              </a:prstGeom>
            </p:spPr>
          </p:pic>
          <p:sp>
            <p:nvSpPr>
              <p:cNvPr id="243" name="Rectangle 242"/>
              <p:cNvSpPr/>
              <p:nvPr/>
            </p:nvSpPr>
            <p:spPr>
              <a:xfrm>
                <a:off x="14148355" y="24618177"/>
                <a:ext cx="1165024" cy="307777"/>
              </a:xfrm>
              <a:prstGeom prst="rect">
                <a:avLst/>
              </a:prstGeom>
            </p:spPr>
            <p:txBody>
              <a:bodyPr wrap="square">
                <a:spAutoFit/>
              </a:bodyPr>
              <a:lstStyle/>
              <a:p>
                <a:r>
                  <a:rPr lang="en-US" sz="1400" b="1" i="1" dirty="0"/>
                  <a:t>S. </a:t>
                </a:r>
                <a:r>
                  <a:rPr lang="en-US" sz="1400" b="1" i="1" dirty="0" err="1"/>
                  <a:t>cerevisiae</a:t>
                </a:r>
                <a:r>
                  <a:rPr lang="en-US" sz="1400" dirty="0"/>
                  <a:t> </a:t>
                </a:r>
                <a:endParaRPr lang="en-US" sz="1400" b="1" dirty="0" smtClean="0"/>
              </a:p>
            </p:txBody>
          </p:sp>
          <p:sp>
            <p:nvSpPr>
              <p:cNvPr id="244" name="Rectangle 243"/>
              <p:cNvSpPr/>
              <p:nvPr/>
            </p:nvSpPr>
            <p:spPr>
              <a:xfrm>
                <a:off x="14130712" y="25736606"/>
                <a:ext cx="1165024" cy="307777"/>
              </a:xfrm>
              <a:prstGeom prst="rect">
                <a:avLst/>
              </a:prstGeom>
            </p:spPr>
            <p:txBody>
              <a:bodyPr wrap="square">
                <a:spAutoFit/>
              </a:bodyPr>
              <a:lstStyle/>
              <a:p>
                <a:r>
                  <a:rPr lang="en-US" sz="1400" b="1" i="1" dirty="0"/>
                  <a:t>S. </a:t>
                </a:r>
                <a:r>
                  <a:rPr lang="en-US" sz="1400" b="1" i="1" dirty="0" err="1"/>
                  <a:t>pombe</a:t>
                </a:r>
                <a:r>
                  <a:rPr lang="en-US" sz="1400" dirty="0"/>
                  <a:t> </a:t>
                </a:r>
                <a:endParaRPr lang="en-US" sz="1400" b="1" dirty="0" smtClean="0"/>
              </a:p>
            </p:txBody>
          </p:sp>
          <p:sp>
            <p:nvSpPr>
              <p:cNvPr id="245" name="Rectangle 244"/>
              <p:cNvSpPr/>
              <p:nvPr/>
            </p:nvSpPr>
            <p:spPr>
              <a:xfrm>
                <a:off x="14130712" y="26952829"/>
                <a:ext cx="1464880" cy="307777"/>
              </a:xfrm>
              <a:prstGeom prst="rect">
                <a:avLst/>
              </a:prstGeom>
            </p:spPr>
            <p:txBody>
              <a:bodyPr wrap="square">
                <a:spAutoFit/>
              </a:bodyPr>
              <a:lstStyle/>
              <a:p>
                <a:r>
                  <a:rPr lang="en-US" sz="1400" b="1" i="1" dirty="0"/>
                  <a:t>M. tuberculosis</a:t>
                </a:r>
                <a:r>
                  <a:rPr lang="en-US" sz="1400" dirty="0"/>
                  <a:t> </a:t>
                </a:r>
                <a:endParaRPr lang="en-US" sz="1400" b="1" dirty="0" smtClean="0"/>
              </a:p>
            </p:txBody>
          </p:sp>
          <p:sp>
            <p:nvSpPr>
              <p:cNvPr id="246" name="Rectangle 245"/>
              <p:cNvSpPr/>
              <p:nvPr/>
            </p:nvSpPr>
            <p:spPr>
              <a:xfrm>
                <a:off x="14129641" y="27902951"/>
                <a:ext cx="1464880" cy="307777"/>
              </a:xfrm>
              <a:prstGeom prst="rect">
                <a:avLst/>
              </a:prstGeom>
            </p:spPr>
            <p:txBody>
              <a:bodyPr wrap="square">
                <a:spAutoFit/>
              </a:bodyPr>
              <a:lstStyle/>
              <a:p>
                <a:r>
                  <a:rPr lang="en-US" sz="1400" b="1" i="1" dirty="0"/>
                  <a:t>Mouse</a:t>
                </a:r>
                <a:r>
                  <a:rPr lang="en-US" sz="1400" dirty="0"/>
                  <a:t> </a:t>
                </a:r>
                <a:endParaRPr lang="en-US" sz="1400" b="1" dirty="0" smtClean="0"/>
              </a:p>
            </p:txBody>
          </p:sp>
          <p:sp>
            <p:nvSpPr>
              <p:cNvPr id="247" name="Rectangle 246"/>
              <p:cNvSpPr/>
              <p:nvPr/>
            </p:nvSpPr>
            <p:spPr>
              <a:xfrm>
                <a:off x="14129641" y="28959429"/>
                <a:ext cx="1464880" cy="307777"/>
              </a:xfrm>
              <a:prstGeom prst="rect">
                <a:avLst/>
              </a:prstGeom>
            </p:spPr>
            <p:txBody>
              <a:bodyPr wrap="square">
                <a:spAutoFit/>
              </a:bodyPr>
              <a:lstStyle/>
              <a:p>
                <a:r>
                  <a:rPr lang="en-US" sz="1400" b="1" i="1" dirty="0"/>
                  <a:t>Human</a:t>
                </a:r>
                <a:r>
                  <a:rPr lang="en-US" sz="1400" dirty="0"/>
                  <a:t> </a:t>
                </a:r>
                <a:endParaRPr lang="en-US" sz="1400" b="1" dirty="0" smtClean="0"/>
              </a:p>
            </p:txBody>
          </p:sp>
          <p:sp>
            <p:nvSpPr>
              <p:cNvPr id="248" name="Rectangle 247"/>
              <p:cNvSpPr/>
              <p:nvPr/>
            </p:nvSpPr>
            <p:spPr>
              <a:xfrm>
                <a:off x="14129641" y="30102429"/>
                <a:ext cx="1464880" cy="307777"/>
              </a:xfrm>
              <a:prstGeom prst="rect">
                <a:avLst/>
              </a:prstGeom>
            </p:spPr>
            <p:txBody>
              <a:bodyPr wrap="square">
                <a:spAutoFit/>
              </a:bodyPr>
              <a:lstStyle/>
              <a:p>
                <a:r>
                  <a:rPr lang="en-US" sz="1400" b="1" i="1" dirty="0"/>
                  <a:t>D. melanogaster</a:t>
                </a:r>
                <a:r>
                  <a:rPr lang="en-US" sz="1400" dirty="0"/>
                  <a:t> </a:t>
                </a:r>
                <a:endParaRPr lang="en-US" sz="1400" b="1" dirty="0" smtClean="0"/>
              </a:p>
            </p:txBody>
          </p:sp>
          <p:sp>
            <p:nvSpPr>
              <p:cNvPr id="249" name="Rectangle 248"/>
              <p:cNvSpPr/>
              <p:nvPr/>
            </p:nvSpPr>
            <p:spPr>
              <a:xfrm>
                <a:off x="14130712" y="31254794"/>
                <a:ext cx="1464880" cy="307777"/>
              </a:xfrm>
              <a:prstGeom prst="rect">
                <a:avLst/>
              </a:prstGeom>
            </p:spPr>
            <p:txBody>
              <a:bodyPr wrap="square">
                <a:spAutoFit/>
              </a:bodyPr>
              <a:lstStyle/>
              <a:p>
                <a:r>
                  <a:rPr lang="en-US" sz="1400" b="1" i="1" dirty="0"/>
                  <a:t>D. </a:t>
                </a:r>
                <a:r>
                  <a:rPr lang="en-US" sz="1400" b="1" i="1" dirty="0" err="1"/>
                  <a:t>discoideum</a:t>
                </a:r>
                <a:r>
                  <a:rPr lang="en-US" sz="1400" dirty="0"/>
                  <a:t> </a:t>
                </a:r>
                <a:endParaRPr lang="en-US" sz="1400" b="1" dirty="0" smtClean="0"/>
              </a:p>
            </p:txBody>
          </p:sp>
          <p:sp>
            <p:nvSpPr>
              <p:cNvPr id="250" name="Rectangle 249"/>
              <p:cNvSpPr/>
              <p:nvPr/>
            </p:nvSpPr>
            <p:spPr>
              <a:xfrm>
                <a:off x="14122760" y="31698691"/>
                <a:ext cx="1464880" cy="307777"/>
              </a:xfrm>
              <a:prstGeom prst="rect">
                <a:avLst/>
              </a:prstGeom>
            </p:spPr>
            <p:txBody>
              <a:bodyPr wrap="square">
                <a:spAutoFit/>
              </a:bodyPr>
              <a:lstStyle/>
              <a:p>
                <a:r>
                  <a:rPr lang="en-US" sz="1400" b="1" i="1" dirty="0"/>
                  <a:t>C. </a:t>
                </a:r>
                <a:r>
                  <a:rPr lang="en-US" sz="1400" b="1" i="1" dirty="0" err="1"/>
                  <a:t>elegans</a:t>
                </a:r>
                <a:r>
                  <a:rPr lang="en-US" sz="1400" dirty="0"/>
                  <a:t> </a:t>
                </a:r>
                <a:endParaRPr lang="en-US" sz="1400" b="1" dirty="0" smtClean="0"/>
              </a:p>
            </p:txBody>
          </p:sp>
          <p:sp>
            <p:nvSpPr>
              <p:cNvPr id="251" name="Rectangle 250"/>
              <p:cNvSpPr/>
              <p:nvPr/>
            </p:nvSpPr>
            <p:spPr>
              <a:xfrm>
                <a:off x="14148356" y="32897861"/>
                <a:ext cx="1464880" cy="307777"/>
              </a:xfrm>
              <a:prstGeom prst="rect">
                <a:avLst/>
              </a:prstGeom>
            </p:spPr>
            <p:txBody>
              <a:bodyPr wrap="square">
                <a:spAutoFit/>
              </a:bodyPr>
              <a:lstStyle/>
              <a:p>
                <a:r>
                  <a:rPr lang="en-US" sz="1400" b="1" i="1" dirty="0"/>
                  <a:t>A. thaliana</a:t>
                </a:r>
                <a:r>
                  <a:rPr lang="en-US" sz="1400" dirty="0"/>
                  <a:t> </a:t>
                </a:r>
                <a:endParaRPr lang="en-US" sz="1400" b="1" dirty="0" smtClean="0"/>
              </a:p>
            </p:txBody>
          </p:sp>
        </p:grpSp>
        <p:sp>
          <p:nvSpPr>
            <p:cNvPr id="310" name="Rectangle 309"/>
            <p:cNvSpPr/>
            <p:nvPr/>
          </p:nvSpPr>
          <p:spPr>
            <a:xfrm>
              <a:off x="16591625" y="24880337"/>
              <a:ext cx="559200"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1" name="Rectangle 310"/>
            <p:cNvSpPr/>
            <p:nvPr/>
          </p:nvSpPr>
          <p:spPr>
            <a:xfrm>
              <a:off x="16143046" y="25084907"/>
              <a:ext cx="1007779"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2" name="Rectangle 311"/>
            <p:cNvSpPr/>
            <p:nvPr/>
          </p:nvSpPr>
          <p:spPr>
            <a:xfrm>
              <a:off x="16445058" y="25278089"/>
              <a:ext cx="705767"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3" name="Rectangle 312"/>
            <p:cNvSpPr/>
            <p:nvPr/>
          </p:nvSpPr>
          <p:spPr>
            <a:xfrm>
              <a:off x="16193629" y="25471271"/>
              <a:ext cx="957196"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4" name="Rectangle 313"/>
            <p:cNvSpPr/>
            <p:nvPr/>
          </p:nvSpPr>
          <p:spPr>
            <a:xfrm>
              <a:off x="16193629" y="25880003"/>
              <a:ext cx="957196"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5" name="Rectangle 314"/>
            <p:cNvSpPr/>
            <p:nvPr/>
          </p:nvSpPr>
          <p:spPr>
            <a:xfrm>
              <a:off x="15676990" y="24679098"/>
              <a:ext cx="1473835"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6" name="Rectangle 315"/>
            <p:cNvSpPr/>
            <p:nvPr/>
          </p:nvSpPr>
          <p:spPr>
            <a:xfrm>
              <a:off x="15676990" y="26072968"/>
              <a:ext cx="1473835"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7" name="Rectangle 316"/>
            <p:cNvSpPr/>
            <p:nvPr/>
          </p:nvSpPr>
          <p:spPr>
            <a:xfrm>
              <a:off x="16445058" y="26275216"/>
              <a:ext cx="705767"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8" name="Rectangle 317"/>
            <p:cNvSpPr/>
            <p:nvPr/>
          </p:nvSpPr>
          <p:spPr>
            <a:xfrm>
              <a:off x="16626581" y="26470384"/>
              <a:ext cx="524244"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9" name="Rectangle 318"/>
            <p:cNvSpPr/>
            <p:nvPr/>
          </p:nvSpPr>
          <p:spPr>
            <a:xfrm>
              <a:off x="16591625" y="26669762"/>
              <a:ext cx="559200"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0" name="Rectangle 319"/>
            <p:cNvSpPr/>
            <p:nvPr/>
          </p:nvSpPr>
          <p:spPr>
            <a:xfrm>
              <a:off x="16626581" y="27252249"/>
              <a:ext cx="524244"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1" name="Rectangle 320"/>
            <p:cNvSpPr/>
            <p:nvPr/>
          </p:nvSpPr>
          <p:spPr>
            <a:xfrm>
              <a:off x="16626581" y="27461687"/>
              <a:ext cx="524244"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2" name="Rectangle 321"/>
            <p:cNvSpPr/>
            <p:nvPr/>
          </p:nvSpPr>
          <p:spPr>
            <a:xfrm>
              <a:off x="16143046" y="28453100"/>
              <a:ext cx="1007779"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3" name="Rectangle 322"/>
            <p:cNvSpPr/>
            <p:nvPr/>
          </p:nvSpPr>
          <p:spPr>
            <a:xfrm>
              <a:off x="16193629" y="28653973"/>
              <a:ext cx="957196"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4" name="Rectangle 323"/>
            <p:cNvSpPr/>
            <p:nvPr/>
          </p:nvSpPr>
          <p:spPr>
            <a:xfrm>
              <a:off x="16193629" y="29039401"/>
              <a:ext cx="957196"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5" name="Rectangle 324"/>
            <p:cNvSpPr/>
            <p:nvPr/>
          </p:nvSpPr>
          <p:spPr>
            <a:xfrm>
              <a:off x="15926577" y="27664533"/>
              <a:ext cx="1224248"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7" name="Rectangle 336"/>
            <p:cNvSpPr/>
            <p:nvPr/>
          </p:nvSpPr>
          <p:spPr>
            <a:xfrm>
              <a:off x="15926577" y="29235545"/>
              <a:ext cx="1224248"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8" name="Rectangle 337"/>
            <p:cNvSpPr/>
            <p:nvPr/>
          </p:nvSpPr>
          <p:spPr>
            <a:xfrm>
              <a:off x="16445058" y="29636672"/>
              <a:ext cx="705767"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9" name="Rectangle 338"/>
            <p:cNvSpPr/>
            <p:nvPr/>
          </p:nvSpPr>
          <p:spPr>
            <a:xfrm>
              <a:off x="16591625" y="29827076"/>
              <a:ext cx="559200"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0" name="Rectangle 339"/>
            <p:cNvSpPr/>
            <p:nvPr/>
          </p:nvSpPr>
          <p:spPr>
            <a:xfrm>
              <a:off x="16626581" y="32005233"/>
              <a:ext cx="524244"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1" name="Rectangle 340"/>
            <p:cNvSpPr/>
            <p:nvPr/>
          </p:nvSpPr>
          <p:spPr>
            <a:xfrm>
              <a:off x="16626581" y="33389643"/>
              <a:ext cx="524244"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2" name="Rectangle 341"/>
            <p:cNvSpPr/>
            <p:nvPr/>
          </p:nvSpPr>
          <p:spPr>
            <a:xfrm>
              <a:off x="15926577" y="33579571"/>
              <a:ext cx="1224248" cy="155448"/>
            </a:xfrm>
            <a:prstGeom prst="rect">
              <a:avLst/>
            </a:prstGeom>
            <a:gradFill flip="none" rotWithShape="1">
              <a:gsLst>
                <a:gs pos="0">
                  <a:schemeClr val="accent2">
                    <a:shade val="51000"/>
                    <a:satMod val="130000"/>
                    <a:alpha val="6000"/>
                  </a:schemeClr>
                </a:gs>
                <a:gs pos="80000">
                  <a:schemeClr val="accent2">
                    <a:shade val="93000"/>
                    <a:satMod val="130000"/>
                    <a:alpha val="6000"/>
                  </a:schemeClr>
                </a:gs>
                <a:gs pos="100000">
                  <a:schemeClr val="accent2">
                    <a:shade val="94000"/>
                    <a:satMod val="135000"/>
                    <a:alpha val="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5813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7182</TotalTime>
  <Words>1315</Words>
  <Application>Microsoft Macintosh PowerPoint</Application>
  <PresentationFormat>Custom</PresentationFormat>
  <Paragraphs>156</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Angles</vt:lpstr>
      <vt:lpstr>Worksheet</vt:lpstr>
      <vt:lpstr>PowerPoint Presentation</vt:lpstr>
    </vt:vector>
  </TitlesOfParts>
  <Company>University of California San Francisco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Schnoes</dc:creator>
  <cp:lastModifiedBy>Alexandra Schnoes</cp:lastModifiedBy>
  <cp:revision>196</cp:revision>
  <cp:lastPrinted>2012-07-05T19:03:40Z</cp:lastPrinted>
  <dcterms:created xsi:type="dcterms:W3CDTF">2012-06-30T19:26:17Z</dcterms:created>
  <dcterms:modified xsi:type="dcterms:W3CDTF">2012-08-03T02:08:24Z</dcterms:modified>
</cp:coreProperties>
</file>